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60" r:id="rId3"/>
    <p:sldId id="294" r:id="rId4"/>
    <p:sldId id="258" r:id="rId5"/>
    <p:sldId id="261" r:id="rId6"/>
    <p:sldId id="272" r:id="rId7"/>
    <p:sldId id="281" r:id="rId8"/>
    <p:sldId id="285" r:id="rId9"/>
    <p:sldId id="264" r:id="rId10"/>
    <p:sldId id="265" r:id="rId11"/>
    <p:sldId id="289" r:id="rId12"/>
    <p:sldId id="288" r:id="rId13"/>
    <p:sldId id="275" r:id="rId14"/>
    <p:sldId id="276" r:id="rId15"/>
    <p:sldId id="271" r:id="rId16"/>
    <p:sldId id="280" r:id="rId17"/>
    <p:sldId id="291" r:id="rId18"/>
    <p:sldId id="293" r:id="rId19"/>
    <p:sldId id="292" r:id="rId20"/>
    <p:sldId id="290" r:id="rId21"/>
    <p:sldId id="286" r:id="rId22"/>
    <p:sldId id="295" r:id="rId23"/>
    <p:sldId id="268" r:id="rId24"/>
  </p:sldIdLst>
  <p:sldSz cx="9144000" cy="6858000" type="screen4x3"/>
  <p:notesSz cx="7026275" cy="9312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66"/>
    <a:srgbClr val="FFFF99"/>
    <a:srgbClr val="2892C7"/>
    <a:srgbClr val="FCE45B"/>
    <a:srgbClr val="E810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629" autoAdjust="0"/>
  </p:normalViewPr>
  <p:slideViewPr>
    <p:cSldViewPr>
      <p:cViewPr varScale="1">
        <p:scale>
          <a:sx n="101" d="100"/>
          <a:sy n="101" d="100"/>
        </p:scale>
        <p:origin x="-19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9930" y="0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/>
          <a:lstStyle>
            <a:lvl1pPr algn="r">
              <a:defRPr sz="1200"/>
            </a:lvl1pPr>
          </a:lstStyle>
          <a:p>
            <a:fld id="{9E6F5BB4-44E1-4B18-B593-ACA79ECB20BD}" type="datetimeFigureOut">
              <a:rPr lang="en-US" smtClean="0"/>
              <a:t>4/15/2015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7725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60" tIns="46680" rIns="93360" bIns="4668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628" y="4423331"/>
            <a:ext cx="5621020" cy="4190524"/>
          </a:xfrm>
          <a:prstGeom prst="rect">
            <a:avLst/>
          </a:prstGeom>
        </p:spPr>
        <p:txBody>
          <a:bodyPr vert="horz" lIns="93360" tIns="46680" rIns="93360" bIns="4668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5045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9930" y="8845045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 anchor="b"/>
          <a:lstStyle>
            <a:lvl1pPr algn="r">
              <a:defRPr sz="1200"/>
            </a:lvl1pPr>
          </a:lstStyle>
          <a:p>
            <a:fld id="{B7617C42-1C69-43B6-85D9-9745E5B36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482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 dirty="0" smtClean="0">
                <a:latin typeface="Trebuchet MS" panose="020B0603020202020204" pitchFamily="34" charset="0"/>
              </a:rPr>
              <a:t>Historical archaeological perspective</a:t>
            </a:r>
          </a:p>
          <a:p>
            <a:r>
              <a:rPr lang="en-US" u="sng" dirty="0" smtClean="0">
                <a:latin typeface="Trebuchet MS" panose="020B0603020202020204" pitchFamily="34" charset="0"/>
              </a:rPr>
              <a:t>Modern statistical perspective </a:t>
            </a:r>
          </a:p>
          <a:p>
            <a:r>
              <a:rPr lang="en-US" u="sng" dirty="0" smtClean="0">
                <a:latin typeface="Trebuchet MS" panose="020B0603020202020204" pitchFamily="34" charset="0"/>
              </a:rPr>
              <a:t>Focus on empirical predictive accuracy</a:t>
            </a:r>
          </a:p>
          <a:p>
            <a:r>
              <a:rPr lang="en-US" u="sng" dirty="0" smtClean="0">
                <a:latin typeface="Trebuchet MS" panose="020B0603020202020204" pitchFamily="34" charset="0"/>
              </a:rPr>
              <a:t>Reproducibility principles #</a:t>
            </a:r>
            <a:r>
              <a:rPr lang="en-US" u="sng" dirty="0" err="1" smtClean="0">
                <a:latin typeface="Trebuchet MS" panose="020B0603020202020204" pitchFamily="34" charset="0"/>
              </a:rPr>
              <a:t>openscience</a:t>
            </a:r>
            <a:endParaRPr lang="en-US" u="sng" dirty="0" smtClean="0">
              <a:latin typeface="Trebuchet MS" panose="020B0603020202020204" pitchFamily="34" charset="0"/>
            </a:endParaRPr>
          </a:p>
          <a:p>
            <a:r>
              <a:rPr lang="en-US" u="sng" dirty="0" smtClean="0">
                <a:latin typeface="Trebuchet MS" panose="020B0603020202020204" pitchFamily="34" charset="0"/>
              </a:rPr>
              <a:t>Build solid baseline for future studies</a:t>
            </a:r>
            <a:endParaRPr lang="en-US" u="sng" dirty="0">
              <a:latin typeface="Trebuchet MS" panose="020B0603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617C42-1C69-43B6-85D9-9745E5B3627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0527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 dirty="0">
                <a:latin typeface="Trebuchet MS" panose="020B0603020202020204" pitchFamily="34" charset="0"/>
              </a:rPr>
              <a:t>Start on history of modeling, </a:t>
            </a:r>
          </a:p>
          <a:p>
            <a:r>
              <a:rPr lang="en-US" u="sng" dirty="0">
                <a:latin typeface="Trebuchet MS" panose="020B0603020202020204" pitchFamily="34" charset="0"/>
              </a:rPr>
              <a:t>keyword and timeline of research and debate</a:t>
            </a:r>
          </a:p>
          <a:p>
            <a:r>
              <a:rPr lang="en-US" u="sng" dirty="0">
                <a:latin typeface="Trebuchet MS" panose="020B0603020202020204" pitchFamily="34" charset="0"/>
              </a:rPr>
              <a:t>Only done in MN because of money and academic issues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617C42-1C69-43B6-85D9-9745E5B3627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0527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 dirty="0">
                <a:latin typeface="Trebuchet MS" panose="020B0603020202020204" pitchFamily="34" charset="0"/>
              </a:rPr>
              <a:t>Start on history of modeling, </a:t>
            </a:r>
          </a:p>
          <a:p>
            <a:r>
              <a:rPr lang="en-US" u="sng" dirty="0">
                <a:latin typeface="Trebuchet MS" panose="020B0603020202020204" pitchFamily="34" charset="0"/>
              </a:rPr>
              <a:t>keyword and timeline of research and debate</a:t>
            </a:r>
          </a:p>
          <a:p>
            <a:r>
              <a:rPr lang="en-US" u="sng" dirty="0">
                <a:latin typeface="Trebuchet MS" panose="020B0603020202020204" pitchFamily="34" charset="0"/>
              </a:rPr>
              <a:t>Only done in MN because of money and academic issues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617C42-1C69-43B6-85D9-9745E5B3627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0527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11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18" Type="http://schemas.openxmlformats.org/officeDocument/2006/relationships/image" Target="../media/image54.png"/><Relationship Id="rId3" Type="http://schemas.openxmlformats.org/officeDocument/2006/relationships/image" Target="../media/image39.png"/><Relationship Id="rId21" Type="http://schemas.openxmlformats.org/officeDocument/2006/relationships/image" Target="../media/image57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17" Type="http://schemas.openxmlformats.org/officeDocument/2006/relationships/image" Target="../media/image53.png"/><Relationship Id="rId2" Type="http://schemas.openxmlformats.org/officeDocument/2006/relationships/image" Target="../media/image38.png"/><Relationship Id="rId16" Type="http://schemas.openxmlformats.org/officeDocument/2006/relationships/image" Target="../media/image52.png"/><Relationship Id="rId20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5" Type="http://schemas.openxmlformats.org/officeDocument/2006/relationships/image" Target="../media/image51.png"/><Relationship Id="rId10" Type="http://schemas.openxmlformats.org/officeDocument/2006/relationships/image" Target="../media/image46.png"/><Relationship Id="rId19" Type="http://schemas.openxmlformats.org/officeDocument/2006/relationships/image" Target="../media/image55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Relationship Id="rId22" Type="http://schemas.openxmlformats.org/officeDocument/2006/relationships/image" Target="../media/image5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0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0.png"/><Relationship Id="rId4" Type="http://schemas.openxmlformats.org/officeDocument/2006/relationships/image" Target="../media/image49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0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0.png"/><Relationship Id="rId4" Type="http://schemas.openxmlformats.org/officeDocument/2006/relationships/image" Target="../media/image49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U:\z_OldServer\Projects\Pennsylvania\PennDot_Predictive_Model\presentation\final_model_example.jpg"/>
          <p:cNvPicPr>
            <a:picLocks noChangeAspect="1" noChangeArrowheads="1"/>
          </p:cNvPicPr>
          <p:nvPr/>
        </p:nvPicPr>
        <p:blipFill rotWithShape="1">
          <a:blip r:embed="rId2" cstate="screen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" y="-1"/>
            <a:ext cx="9144001" cy="6876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49988" y="5486400"/>
            <a:ext cx="8876145" cy="958273"/>
          </a:xfrm>
          <a:prstGeom prst="rect">
            <a:avLst/>
          </a:prstGeom>
          <a:solidFill>
            <a:srgbClr val="FFFFFF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248" y="5534025"/>
            <a:ext cx="3807229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28745" y="5608815"/>
            <a:ext cx="2635787" cy="764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74048" y="465137"/>
            <a:ext cx="8876145" cy="2086193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07973" y="609600"/>
            <a:ext cx="85753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Pennsylvania </a:t>
            </a:r>
            <a:r>
              <a:rPr lang="en-US" sz="2400" b="1" dirty="0">
                <a:latin typeface="Trebuchet MS" panose="020B0603020202020204" pitchFamily="34" charset="0"/>
              </a:rPr>
              <a:t>Predictive</a:t>
            </a:r>
            <a:r>
              <a:rPr lang="en-US" sz="2400" b="1" dirty="0"/>
              <a:t> Model </a:t>
            </a:r>
            <a:r>
              <a:rPr lang="en-US" sz="2400" b="1" dirty="0" smtClean="0"/>
              <a:t>Set</a:t>
            </a:r>
            <a:r>
              <a:rPr lang="en-US" sz="2400" dirty="0" smtClean="0"/>
              <a:t>:</a:t>
            </a:r>
          </a:p>
          <a:p>
            <a:r>
              <a:rPr lang="en-US" sz="2400" dirty="0" smtClean="0"/>
              <a:t>Realigning </a:t>
            </a:r>
            <a:r>
              <a:rPr lang="en-US" sz="2400" dirty="0"/>
              <a:t>Old Expectations with New Techniques in the Creation of a Statewide Archaeological Sensitivity Model </a:t>
            </a:r>
            <a:endParaRPr lang="en-US" sz="2400" dirty="0">
              <a:latin typeface="Trebuchet MS" panose="020B0603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7973" y="1905000"/>
            <a:ext cx="37504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Trebuchet MS" panose="020B0603020202020204" pitchFamily="34" charset="0"/>
              </a:rPr>
              <a:t>Matthew D. Harris, AECOM</a:t>
            </a:r>
          </a:p>
          <a:p>
            <a:r>
              <a:rPr lang="en-US" dirty="0" smtClean="0">
                <a:latin typeface="Trebuchet MS" panose="020B0603020202020204" pitchFamily="34" charset="0"/>
              </a:rPr>
              <a:t>Grace H. Ziesing, AECOM</a:t>
            </a:r>
            <a:endParaRPr lang="en-US" dirty="0">
              <a:latin typeface="Trebuchet MS" panose="020B0603020202020204" pitchFamily="34" charset="0"/>
            </a:endParaRPr>
          </a:p>
        </p:txBody>
      </p:sp>
      <p:pic>
        <p:nvPicPr>
          <p:cNvPr id="2050" name="Picture 2" descr="http://www.underconsideration.com/brandnew/archives/aecom_logo_detail.gif"/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91349" y="5701845"/>
            <a:ext cx="1891981" cy="5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5804160" y="2181998"/>
            <a:ext cx="32219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Trebuchet MS" panose="020B0603020202020204" pitchFamily="34" charset="0"/>
              </a:rPr>
              <a:t>SAA 2015, San Francisco, CA.</a:t>
            </a:r>
            <a:endParaRPr lang="en-US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516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TEMP\count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7541" y="2256922"/>
            <a:ext cx="6045870" cy="4534403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Group 24"/>
          <p:cNvGrpSpPr/>
          <p:nvPr/>
        </p:nvGrpSpPr>
        <p:grpSpPr>
          <a:xfrm>
            <a:off x="152400" y="377750"/>
            <a:ext cx="8836152" cy="1985045"/>
            <a:chOff x="152400" y="377750"/>
            <a:chExt cx="8836152" cy="1985045"/>
          </a:xfrm>
        </p:grpSpPr>
        <p:sp>
          <p:nvSpPr>
            <p:cNvPr id="4" name="Oval 3"/>
            <p:cNvSpPr/>
            <p:nvPr/>
          </p:nvSpPr>
          <p:spPr>
            <a:xfrm>
              <a:off x="152400" y="405182"/>
              <a:ext cx="1446332" cy="1444752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ysClr val="windowText" lastClr="000000"/>
                  </a:solidFill>
                  <a:latin typeface="Trebuchet MS" panose="020B0603020202020204" pitchFamily="34" charset="0"/>
                </a:rPr>
                <a:t>Settlement</a:t>
              </a:r>
            </a:p>
            <a:p>
              <a:pPr algn="ctr"/>
              <a:r>
                <a:rPr lang="en-US" sz="1200" b="1" dirty="0" smtClean="0">
                  <a:solidFill>
                    <a:sysClr val="windowText" lastClr="000000"/>
                  </a:solidFill>
                  <a:latin typeface="Trebuchet MS" panose="020B0603020202020204" pitchFamily="34" charset="0"/>
                </a:rPr>
                <a:t>Studies</a:t>
              </a:r>
              <a:endParaRPr lang="en-US" sz="1200" b="1" dirty="0">
                <a:solidFill>
                  <a:sysClr val="windowText" lastClr="000000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1620971" y="405182"/>
              <a:ext cx="1444752" cy="1444752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ysClr val="windowText" lastClr="000000"/>
                  </a:solidFill>
                  <a:latin typeface="Trebuchet MS" panose="020B0603020202020204" pitchFamily="34" charset="0"/>
                </a:rPr>
                <a:t>Cultural Ecology</a:t>
              </a:r>
              <a:endParaRPr lang="en-US" sz="1200" b="1" dirty="0">
                <a:solidFill>
                  <a:sysClr val="windowText" lastClr="000000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3087962" y="405182"/>
              <a:ext cx="1444752" cy="1444752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ysClr val="windowText" lastClr="000000"/>
                  </a:solidFill>
                  <a:latin typeface="Trebuchet MS" panose="020B0603020202020204" pitchFamily="34" charset="0"/>
                </a:rPr>
                <a:t>Optimal Foraging</a:t>
              </a:r>
              <a:endParaRPr lang="en-US" sz="1200" b="1" dirty="0">
                <a:solidFill>
                  <a:sysClr val="windowText" lastClr="000000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6076808" y="405182"/>
              <a:ext cx="1444752" cy="1444752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ysClr val="windowText" lastClr="000000"/>
                  </a:solidFill>
                  <a:latin typeface="Trebuchet MS" panose="020B0603020202020204" pitchFamily="34" charset="0"/>
                </a:rPr>
                <a:t>Systems Theory</a:t>
              </a:r>
              <a:endParaRPr lang="en-US" sz="1200" b="1" dirty="0">
                <a:solidFill>
                  <a:sysClr val="windowText" lastClr="000000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4554953" y="377750"/>
              <a:ext cx="1499616" cy="1499616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ysClr val="windowText" lastClr="000000"/>
                  </a:solidFill>
                  <a:latin typeface="Trebuchet MS" panose="020B0603020202020204" pitchFamily="34" charset="0"/>
                </a:rPr>
                <a:t>“New” Archaeology</a:t>
              </a:r>
              <a:endParaRPr lang="en-US" sz="1200" b="1" dirty="0">
                <a:solidFill>
                  <a:sysClr val="windowText" lastClr="000000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7543800" y="405182"/>
              <a:ext cx="1444752" cy="1444752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ysClr val="windowText" lastClr="000000"/>
                  </a:solidFill>
                  <a:latin typeface="Trebuchet MS" panose="020B0603020202020204" pitchFamily="34" charset="0"/>
                </a:rPr>
                <a:t>Predictive</a:t>
              </a:r>
            </a:p>
            <a:p>
              <a:pPr algn="ctr"/>
              <a:r>
                <a:rPr lang="en-US" sz="1200" b="1" dirty="0" smtClean="0">
                  <a:solidFill>
                    <a:sysClr val="windowText" lastClr="000000"/>
                  </a:solidFill>
                  <a:latin typeface="Trebuchet MS" panose="020B0603020202020204" pitchFamily="34" charset="0"/>
                </a:rPr>
                <a:t>Modeling</a:t>
              </a:r>
              <a:endParaRPr lang="en-US" sz="1200" b="1" dirty="0">
                <a:solidFill>
                  <a:sysClr val="windowText" lastClr="000000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991458" y="1993463"/>
              <a:ext cx="8340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rebuchet MS" panose="020B0603020202020204" pitchFamily="34" charset="0"/>
                </a:rPr>
                <a:t>1950’s</a:t>
              </a:r>
              <a:endParaRPr lang="en-US" dirty="0">
                <a:latin typeface="Trebuchet MS" panose="020B0603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115708" y="1993463"/>
              <a:ext cx="8340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rebuchet MS" panose="020B0603020202020204" pitchFamily="34" charset="0"/>
                </a:rPr>
                <a:t>1960’s</a:t>
              </a:r>
              <a:endParaRPr lang="en-US" dirty="0">
                <a:latin typeface="Trebuchet MS" panose="020B0603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867400" y="1993463"/>
              <a:ext cx="8340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rebuchet MS" panose="020B0603020202020204" pitchFamily="34" charset="0"/>
                </a:rPr>
                <a:t>1970’s</a:t>
              </a:r>
              <a:endParaRPr lang="en-US" dirty="0">
                <a:latin typeface="Trebuchet MS" panose="020B0603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126794" y="1993463"/>
              <a:ext cx="8340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rebuchet MS" panose="020B0603020202020204" pitchFamily="34" charset="0"/>
                </a:rPr>
                <a:t>1980’s</a:t>
              </a:r>
              <a:endParaRPr lang="en-US" dirty="0">
                <a:latin typeface="Trebuchet MS" panose="020B0603020202020204" pitchFamily="34" charset="0"/>
              </a:endParaRPr>
            </a:p>
          </p:txBody>
        </p:sp>
        <p:cxnSp>
          <p:nvCxnSpPr>
            <p:cNvPr id="15" name="Straight Arrow Connector 14"/>
            <p:cNvCxnSpPr>
              <a:stCxn id="10" idx="3"/>
              <a:endCxn id="11" idx="1"/>
            </p:cNvCxnSpPr>
            <p:nvPr/>
          </p:nvCxnSpPr>
          <p:spPr>
            <a:xfrm>
              <a:off x="1825469" y="2178129"/>
              <a:ext cx="2290239" cy="0"/>
            </a:xfrm>
            <a:prstGeom prst="straightConnector1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11" idx="3"/>
              <a:endCxn id="12" idx="1"/>
            </p:cNvCxnSpPr>
            <p:nvPr/>
          </p:nvCxnSpPr>
          <p:spPr>
            <a:xfrm>
              <a:off x="4949719" y="2178129"/>
              <a:ext cx="917681" cy="0"/>
            </a:xfrm>
            <a:prstGeom prst="straightConnector1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12" idx="3"/>
              <a:endCxn id="13" idx="1"/>
            </p:cNvCxnSpPr>
            <p:nvPr/>
          </p:nvCxnSpPr>
          <p:spPr>
            <a:xfrm>
              <a:off x="6701411" y="2178129"/>
              <a:ext cx="425383" cy="0"/>
            </a:xfrm>
            <a:prstGeom prst="straightConnector1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13" idx="3"/>
            </p:cNvCxnSpPr>
            <p:nvPr/>
          </p:nvCxnSpPr>
          <p:spPr>
            <a:xfrm>
              <a:off x="7960805" y="2178129"/>
              <a:ext cx="802195" cy="0"/>
            </a:xfrm>
            <a:prstGeom prst="straightConnector1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/>
          <p:cNvSpPr txBox="1"/>
          <p:nvPr/>
        </p:nvSpPr>
        <p:spPr>
          <a:xfrm>
            <a:off x="5204590" y="3008868"/>
            <a:ext cx="2159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rebuchet MS" panose="020B0603020202020204" pitchFamily="34" charset="0"/>
              </a:rPr>
              <a:t>American Antiquity</a:t>
            </a:r>
            <a:endParaRPr lang="en-US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121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635000" y="1371599"/>
            <a:ext cx="89916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rebuchet MS" panose="020B0603020202020204" pitchFamily="34" charset="0"/>
              </a:rPr>
              <a:t>Many goods models, many more bad ones… </a:t>
            </a:r>
          </a:p>
          <a:p>
            <a:endParaRPr lang="en-US" sz="2800" dirty="0" smtClean="0">
              <a:latin typeface="Trebuchet MS" panose="020B0603020202020204" pitchFamily="34" charset="0"/>
            </a:endParaRPr>
          </a:p>
          <a:p>
            <a:r>
              <a:rPr lang="en-US" sz="2800" dirty="0" smtClean="0">
                <a:latin typeface="Trebuchet MS" panose="020B0603020202020204" pitchFamily="34" charset="0"/>
              </a:rPr>
              <a:t>Clear goals and model intentions</a:t>
            </a:r>
          </a:p>
          <a:p>
            <a:endParaRPr lang="en-US" sz="2800" dirty="0">
              <a:latin typeface="Trebuchet MS" panose="020B0603020202020204" pitchFamily="34" charset="0"/>
            </a:endParaRPr>
          </a:p>
          <a:p>
            <a:r>
              <a:rPr lang="en-US" sz="2800" dirty="0" smtClean="0">
                <a:latin typeface="Trebuchet MS" panose="020B0603020202020204" pitchFamily="34" charset="0"/>
              </a:rPr>
              <a:t>Iterative learning algorithms for pattern detection</a:t>
            </a:r>
          </a:p>
          <a:p>
            <a:endParaRPr lang="en-US" sz="2800" dirty="0">
              <a:latin typeface="Trebuchet MS" panose="020B0603020202020204" pitchFamily="34" charset="0"/>
            </a:endParaRPr>
          </a:p>
          <a:p>
            <a:r>
              <a:rPr lang="en-US" sz="2800" dirty="0" smtClean="0">
                <a:latin typeface="Trebuchet MS" panose="020B0603020202020204" pitchFamily="34" charset="0"/>
              </a:rPr>
              <a:t>Empirical error estimate through resampling</a:t>
            </a:r>
          </a:p>
          <a:p>
            <a:endParaRPr lang="en-US" sz="2800" dirty="0">
              <a:latin typeface="Trebuchet MS" panose="020B0603020202020204" pitchFamily="34" charset="0"/>
            </a:endParaRPr>
          </a:p>
          <a:p>
            <a:r>
              <a:rPr lang="en-US" sz="2800" dirty="0" smtClean="0">
                <a:latin typeface="Trebuchet MS" panose="020B0603020202020204" pitchFamily="34" charset="0"/>
              </a:rPr>
              <a:t>Letting data speak for itself…</a:t>
            </a:r>
          </a:p>
          <a:p>
            <a:endParaRPr lang="en-US" sz="2800" dirty="0">
              <a:latin typeface="Trebuchet MS" panose="020B0603020202020204" pitchFamily="34" charset="0"/>
            </a:endParaRPr>
          </a:p>
          <a:p>
            <a:r>
              <a:rPr lang="en-US" sz="2800" dirty="0" smtClean="0">
                <a:latin typeface="Trebuchet MS" panose="020B0603020202020204" pitchFamily="34" charset="0"/>
              </a:rPr>
              <a:t>		</a:t>
            </a:r>
          </a:p>
          <a:p>
            <a:endParaRPr lang="en-US" sz="2800" dirty="0" smtClean="0">
              <a:latin typeface="Trebuchet MS" panose="020B0603020202020204" pitchFamily="34" charset="0"/>
            </a:endParaRPr>
          </a:p>
          <a:p>
            <a:endParaRPr lang="en-US" sz="2800" dirty="0" smtClean="0">
              <a:latin typeface="Trebuchet MS" panose="020B0603020202020204" pitchFamily="34" charset="0"/>
            </a:endParaRPr>
          </a:p>
          <a:p>
            <a:endParaRPr lang="en-US" sz="2800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635000" y="5593090"/>
                <a:ext cx="6025880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1" i="1" smtClean="0">
                          <a:latin typeface="Cambria Math"/>
                        </a:rPr>
                        <m:t>𝑪𝒐𝒏𝒄𝒆𝒑𝒕𝒖𝒂𝒍</m:t>
                      </m:r>
                      <m:r>
                        <a:rPr lang="en-US" sz="2800" b="1" i="1" smtClean="0">
                          <a:latin typeface="Cambria Math"/>
                        </a:rPr>
                        <m:t> </m:t>
                      </m:r>
                      <m:r>
                        <a:rPr lang="en-US" sz="2800" b="1" i="1" smtClean="0">
                          <a:latin typeface="Cambria Math"/>
                        </a:rPr>
                        <m:t>𝑴𝒐𝒅𝒆𝒍</m:t>
                      </m:r>
                      <m:r>
                        <a:rPr lang="en-US" sz="2800" b="1" i="1" smtClean="0">
                          <a:latin typeface="Cambria Math"/>
                        </a:rPr>
                        <m:t>     </m:t>
                      </m:r>
                      <m:r>
                        <a:rPr lang="en-US" sz="2800" b="1" i="1">
                          <a:latin typeface="Cambria Math"/>
                        </a:rPr>
                        <m:t>𝒀</m:t>
                      </m:r>
                      <m:r>
                        <a:rPr lang="en-US" sz="2800" b="1" i="1">
                          <a:latin typeface="Cambria Math"/>
                        </a:rPr>
                        <m:t>=</m:t>
                      </m:r>
                      <m:r>
                        <a:rPr lang="en-US" sz="2800" b="1" i="1">
                          <a:latin typeface="Cambria Math"/>
                        </a:rPr>
                        <m:t>𝑭</m:t>
                      </m:r>
                      <m:d>
                        <m:dPr>
                          <m:ctrlPr>
                            <a:rPr lang="en-US" sz="2800" b="1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800" b="1" i="1">
                              <a:latin typeface="Cambria Math"/>
                            </a:rPr>
                            <m:t>𝑿</m:t>
                          </m:r>
                        </m:e>
                      </m:d>
                      <m:r>
                        <a:rPr lang="en-US" sz="2800" b="1" i="1">
                          <a:latin typeface="Cambria Math"/>
                        </a:rPr>
                        <m:t>+ </m:t>
                      </m:r>
                      <m:r>
                        <a:rPr lang="el-GR" sz="2800" b="1" i="1">
                          <a:latin typeface="Cambria Math"/>
                        </a:rPr>
                        <m:t>𝜺</m:t>
                      </m:r>
                    </m:oMath>
                  </m:oMathPara>
                </a14:m>
                <a:endParaRPr lang="en-US" sz="2800" b="1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000" y="5593090"/>
                <a:ext cx="6025880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457200" y="418812"/>
            <a:ext cx="52179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u="sng" dirty="0" smtClean="0">
                <a:latin typeface="Trebuchet MS" panose="020B0603020202020204" pitchFamily="34" charset="0"/>
              </a:rPr>
              <a:t>Machine Learning Approach</a:t>
            </a:r>
            <a:endParaRPr lang="en-US" sz="3200" u="sng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98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atthew_harris\Dropbox\PA model\R\graphics_from_R\Site_Count_Thiessen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20687"/>
            <a:ext cx="9122884" cy="5446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/>
          <p:cNvGrpSpPr/>
          <p:nvPr/>
        </p:nvGrpSpPr>
        <p:grpSpPr>
          <a:xfrm>
            <a:off x="2423041" y="5715000"/>
            <a:ext cx="4449092" cy="838200"/>
            <a:chOff x="2249850" y="609600"/>
            <a:chExt cx="4449092" cy="838200"/>
          </a:xfrm>
        </p:grpSpPr>
        <p:sp>
          <p:nvSpPr>
            <p:cNvPr id="5" name="Oval 4"/>
            <p:cNvSpPr/>
            <p:nvPr/>
          </p:nvSpPr>
          <p:spPr>
            <a:xfrm>
              <a:off x="2249850" y="609600"/>
              <a:ext cx="839117" cy="838200"/>
            </a:xfrm>
            <a:prstGeom prst="ellipse">
              <a:avLst/>
            </a:prstGeom>
            <a:solidFill>
              <a:srgbClr val="E81014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i="1" dirty="0" smtClean="0">
                  <a:solidFill>
                    <a:sysClr val="windowText" lastClr="000000"/>
                  </a:solidFill>
                  <a:latin typeface="Trebuchet MS" panose="020B0603020202020204" pitchFamily="34" charset="0"/>
                </a:rPr>
                <a:t>86</a:t>
              </a:r>
              <a:endParaRPr lang="en-US" sz="2400" b="1" i="1" dirty="0">
                <a:solidFill>
                  <a:sysClr val="windowText" lastClr="000000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4648200" y="609600"/>
              <a:ext cx="839117" cy="838200"/>
            </a:xfrm>
            <a:prstGeom prst="ellipse">
              <a:avLst/>
            </a:prstGeom>
            <a:solidFill>
              <a:srgbClr val="FCE45B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i="1" dirty="0" smtClean="0">
                  <a:solidFill>
                    <a:sysClr val="windowText" lastClr="000000"/>
                  </a:solidFill>
                  <a:latin typeface="Trebuchet MS" panose="020B0603020202020204" pitchFamily="34" charset="0"/>
                </a:rPr>
                <a:t>5</a:t>
              </a:r>
              <a:endParaRPr lang="en-US" sz="2400" b="1" i="1" dirty="0">
                <a:solidFill>
                  <a:sysClr val="windowText" lastClr="000000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5859825" y="609600"/>
              <a:ext cx="839117" cy="838200"/>
            </a:xfrm>
            <a:prstGeom prst="ellipse">
              <a:avLst/>
            </a:prstGeom>
            <a:solidFill>
              <a:srgbClr val="2892C7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i="1" dirty="0" smtClean="0">
                  <a:solidFill>
                    <a:sysClr val="windowText" lastClr="000000"/>
                  </a:solidFill>
                  <a:latin typeface="Trebuchet MS" panose="020B0603020202020204" pitchFamily="34" charset="0"/>
                </a:rPr>
                <a:t>0</a:t>
              </a:r>
              <a:endParaRPr lang="en-US" sz="2400" b="1" i="1" dirty="0">
                <a:solidFill>
                  <a:sysClr val="windowText" lastClr="000000"/>
                </a:solidFill>
                <a:latin typeface="Trebuchet MS" panose="020B0603020202020204" pitchFamily="34" charset="0"/>
              </a:endParaRPr>
            </a:p>
          </p:txBody>
        </p:sp>
        <p:cxnSp>
          <p:nvCxnSpPr>
            <p:cNvPr id="8" name="Straight Arrow Connector 7"/>
            <p:cNvCxnSpPr>
              <a:stCxn id="5" idx="6"/>
              <a:endCxn id="6" idx="2"/>
            </p:cNvCxnSpPr>
            <p:nvPr/>
          </p:nvCxnSpPr>
          <p:spPr>
            <a:xfrm>
              <a:off x="3088967" y="1028700"/>
              <a:ext cx="1559233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>
              <a:stCxn id="6" idx="6"/>
              <a:endCxn id="7" idx="2"/>
            </p:cNvCxnSpPr>
            <p:nvPr/>
          </p:nvCxnSpPr>
          <p:spPr>
            <a:xfrm>
              <a:off x="5487317" y="1028700"/>
              <a:ext cx="372508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/>
          <p:cNvSpPr txBox="1"/>
          <p:nvPr/>
        </p:nvSpPr>
        <p:spPr>
          <a:xfrm>
            <a:off x="1290226" y="228600"/>
            <a:ext cx="67147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u="sng" dirty="0" smtClean="0">
                <a:latin typeface="Trebuchet MS" panose="020B0603020202020204" pitchFamily="34" charset="0"/>
              </a:rPr>
              <a:t>Count of Native American Sites per 1-km</a:t>
            </a:r>
            <a:endParaRPr lang="en-US" sz="2800" u="sng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121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33850" y="3886200"/>
            <a:ext cx="6248400" cy="23083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u="sng" dirty="0" smtClean="0">
                <a:latin typeface="Trebuchet MS" panose="020B0603020202020204" pitchFamily="34" charset="0"/>
              </a:rPr>
              <a:t>Sample Generating Process:</a:t>
            </a:r>
          </a:p>
          <a:p>
            <a:r>
              <a:rPr lang="en-US" sz="2400" dirty="0" smtClean="0">
                <a:latin typeface="Trebuchet MS" panose="020B0603020202020204" pitchFamily="34" charset="0"/>
              </a:rPr>
              <a:t>Non-systematic</a:t>
            </a:r>
          </a:p>
          <a:p>
            <a:r>
              <a:rPr lang="en-US" sz="2400" dirty="0" smtClean="0">
                <a:latin typeface="Trebuchet MS" panose="020B0603020202020204" pitchFamily="34" charset="0"/>
              </a:rPr>
              <a:t>Subjective</a:t>
            </a:r>
          </a:p>
          <a:p>
            <a:r>
              <a:rPr lang="en-US" sz="2400" dirty="0" smtClean="0">
                <a:latin typeface="Trebuchet MS" panose="020B0603020202020204" pitchFamily="34" charset="0"/>
              </a:rPr>
              <a:t>Extensive measurement error</a:t>
            </a:r>
          </a:p>
          <a:p>
            <a:r>
              <a:rPr lang="en-US" sz="2400" dirty="0" smtClean="0">
                <a:latin typeface="Trebuchet MS" panose="020B0603020202020204" pitchFamily="34" charset="0"/>
              </a:rPr>
              <a:t>Non-representative</a:t>
            </a:r>
          </a:p>
          <a:p>
            <a:r>
              <a:rPr lang="en-US" sz="2400" dirty="0">
                <a:latin typeface="Trebuchet MS" panose="020B0603020202020204" pitchFamily="34" charset="0"/>
              </a:rPr>
              <a:t>S</a:t>
            </a:r>
            <a:r>
              <a:rPr lang="en-US" sz="2400" dirty="0" smtClean="0">
                <a:latin typeface="Trebuchet MS" panose="020B0603020202020204" pitchFamily="34" charset="0"/>
              </a:rPr>
              <a:t>patially biased</a:t>
            </a:r>
          </a:p>
        </p:txBody>
      </p:sp>
      <p:sp>
        <p:nvSpPr>
          <p:cNvPr id="2" name="Rectangle 1"/>
          <p:cNvSpPr/>
          <p:nvPr/>
        </p:nvSpPr>
        <p:spPr>
          <a:xfrm>
            <a:off x="304800" y="156770"/>
            <a:ext cx="5562600" cy="341632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1" u="sng" dirty="0">
                <a:latin typeface="Trebuchet MS" panose="020B0603020202020204" pitchFamily="34" charset="0"/>
              </a:rPr>
              <a:t>Population </a:t>
            </a:r>
            <a:r>
              <a:rPr lang="en-US" sz="2400" b="1" u="sng" dirty="0" smtClean="0">
                <a:latin typeface="Trebuchet MS" panose="020B0603020202020204" pitchFamily="34" charset="0"/>
              </a:rPr>
              <a:t>Generating Process:</a:t>
            </a:r>
          </a:p>
          <a:p>
            <a:r>
              <a:rPr lang="en-US" sz="2400" dirty="0">
                <a:latin typeface="Trebuchet MS" panose="020B0603020202020204" pitchFamily="34" charset="0"/>
              </a:rPr>
              <a:t>H</a:t>
            </a:r>
            <a:r>
              <a:rPr lang="en-US" sz="2400" dirty="0" smtClean="0">
                <a:latin typeface="Trebuchet MS" panose="020B0603020202020204" pitchFamily="34" charset="0"/>
              </a:rPr>
              <a:t>ighly dynamic</a:t>
            </a:r>
          </a:p>
          <a:p>
            <a:r>
              <a:rPr lang="en-US" sz="2400" dirty="0" smtClean="0">
                <a:latin typeface="Trebuchet MS" panose="020B0603020202020204" pitchFamily="34" charset="0"/>
              </a:rPr>
              <a:t>Non-mechanistic</a:t>
            </a:r>
          </a:p>
          <a:p>
            <a:r>
              <a:rPr lang="en-US" sz="2400" dirty="0" smtClean="0">
                <a:latin typeface="Trebuchet MS" panose="020B0603020202020204" pitchFamily="34" charset="0"/>
              </a:rPr>
              <a:t>Non-stationary</a:t>
            </a:r>
          </a:p>
          <a:p>
            <a:r>
              <a:rPr lang="en-US" sz="2400" dirty="0" smtClean="0">
                <a:latin typeface="Trebuchet MS" panose="020B0603020202020204" pitchFamily="34" charset="0"/>
              </a:rPr>
              <a:t>Cultural and agency</a:t>
            </a:r>
          </a:p>
          <a:p>
            <a:r>
              <a:rPr lang="en-US" sz="2400" dirty="0" smtClean="0">
                <a:latin typeface="Trebuchet MS" panose="020B0603020202020204" pitchFamily="34" charset="0"/>
              </a:rPr>
              <a:t>Highly dynamic environment</a:t>
            </a:r>
          </a:p>
          <a:p>
            <a:r>
              <a:rPr lang="en-US" sz="2400" dirty="0" smtClean="0">
                <a:latin typeface="Trebuchet MS" panose="020B0603020202020204" pitchFamily="34" charset="0"/>
              </a:rPr>
              <a:t>Changing parameters</a:t>
            </a:r>
          </a:p>
          <a:p>
            <a:r>
              <a:rPr lang="en-US" sz="2400" dirty="0" smtClean="0">
                <a:latin typeface="Trebuchet MS" panose="020B0603020202020204" pitchFamily="34" charset="0"/>
              </a:rPr>
              <a:t>Subjectively defined expression</a:t>
            </a:r>
          </a:p>
          <a:p>
            <a:r>
              <a:rPr lang="en-US" sz="2400" dirty="0" smtClean="0">
                <a:latin typeface="Trebuchet MS" panose="020B0603020202020204" pitchFamily="34" charset="0"/>
              </a:rPr>
              <a:t>Clustered</a:t>
            </a:r>
            <a:endParaRPr lang="en-US" sz="2400" dirty="0">
              <a:latin typeface="Trebuchet MS" panose="020B0603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886962" y="304800"/>
            <a:ext cx="2392067" cy="3016961"/>
            <a:chOff x="552623" y="166112"/>
            <a:chExt cx="3455055" cy="4357639"/>
          </a:xfrm>
        </p:grpSpPr>
        <p:sp>
          <p:nvSpPr>
            <p:cNvPr id="6" name="Oval 5"/>
            <p:cNvSpPr/>
            <p:nvPr/>
          </p:nvSpPr>
          <p:spPr>
            <a:xfrm>
              <a:off x="552623" y="641963"/>
              <a:ext cx="1723746" cy="1720237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solidFill>
                  <a:sysClr val="windowText" lastClr="000000"/>
                </a:solidFill>
                <a:latin typeface="Trebuchet MS" panose="020B0603020202020204" pitchFamily="34" charset="0"/>
              </a:endParaRPr>
            </a:p>
          </p:txBody>
        </p:sp>
        <p:cxnSp>
          <p:nvCxnSpPr>
            <p:cNvPr id="7" name="Straight Arrow Connector 6"/>
            <p:cNvCxnSpPr>
              <a:stCxn id="6" idx="7"/>
              <a:endCxn id="10" idx="3"/>
            </p:cNvCxnSpPr>
            <p:nvPr/>
          </p:nvCxnSpPr>
          <p:spPr>
            <a:xfrm flipV="1">
              <a:off x="2023932" y="621397"/>
              <a:ext cx="487854" cy="272489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>
              <a:stCxn id="6" idx="5"/>
              <a:endCxn id="11" idx="1"/>
            </p:cNvCxnSpPr>
            <p:nvPr/>
          </p:nvCxnSpPr>
          <p:spPr>
            <a:xfrm>
              <a:off x="2023932" y="2110277"/>
              <a:ext cx="779427" cy="815937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>
              <a:stCxn id="10" idx="5"/>
              <a:endCxn id="12" idx="1"/>
            </p:cNvCxnSpPr>
            <p:nvPr/>
          </p:nvCxnSpPr>
          <p:spPr>
            <a:xfrm>
              <a:off x="2888956" y="621397"/>
              <a:ext cx="663437" cy="542706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9"/>
            <p:cNvSpPr/>
            <p:nvPr/>
          </p:nvSpPr>
          <p:spPr>
            <a:xfrm>
              <a:off x="2433671" y="166112"/>
              <a:ext cx="533400" cy="5334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2725244" y="2848099"/>
              <a:ext cx="533400" cy="5334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3474278" y="1085988"/>
              <a:ext cx="533400" cy="5334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Arrow Connector 12"/>
            <p:cNvCxnSpPr>
              <a:stCxn id="11" idx="3"/>
              <a:endCxn id="15" idx="7"/>
            </p:cNvCxnSpPr>
            <p:nvPr/>
          </p:nvCxnSpPr>
          <p:spPr>
            <a:xfrm flipH="1">
              <a:off x="2544901" y="3303384"/>
              <a:ext cx="258458" cy="22801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11" idx="5"/>
              <a:endCxn id="16" idx="1"/>
            </p:cNvCxnSpPr>
            <p:nvPr/>
          </p:nvCxnSpPr>
          <p:spPr>
            <a:xfrm>
              <a:off x="3180529" y="3303384"/>
              <a:ext cx="205628" cy="22801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/>
            <p:cNvSpPr/>
            <p:nvPr/>
          </p:nvSpPr>
          <p:spPr>
            <a:xfrm>
              <a:off x="2276369" y="3485329"/>
              <a:ext cx="314605" cy="31460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3340084" y="3485328"/>
              <a:ext cx="314605" cy="31460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Isosceles Triangle 16"/>
            <p:cNvSpPr/>
            <p:nvPr/>
          </p:nvSpPr>
          <p:spPr>
            <a:xfrm>
              <a:off x="1079785" y="3918563"/>
              <a:ext cx="609600" cy="605188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Arrow Connector 17"/>
            <p:cNvCxnSpPr>
              <a:stCxn id="6" idx="4"/>
              <a:endCxn id="17" idx="0"/>
            </p:cNvCxnSpPr>
            <p:nvPr/>
          </p:nvCxnSpPr>
          <p:spPr>
            <a:xfrm flipH="1">
              <a:off x="1384585" y="2362200"/>
              <a:ext cx="29911" cy="1556363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1439204" y="3682877"/>
            <a:ext cx="2147679" cy="2967319"/>
            <a:chOff x="1371600" y="3581523"/>
            <a:chExt cx="2147679" cy="2967319"/>
          </a:xfrm>
        </p:grpSpPr>
        <p:grpSp>
          <p:nvGrpSpPr>
            <p:cNvPr id="19" name="Group 18"/>
            <p:cNvGrpSpPr/>
            <p:nvPr/>
          </p:nvGrpSpPr>
          <p:grpSpPr>
            <a:xfrm>
              <a:off x="1371600" y="3847092"/>
              <a:ext cx="2147679" cy="2701750"/>
              <a:chOff x="552623" y="621397"/>
              <a:chExt cx="3102066" cy="3902354"/>
            </a:xfrm>
          </p:grpSpPr>
          <p:sp>
            <p:nvSpPr>
              <p:cNvPr id="20" name="Oval 19"/>
              <p:cNvSpPr/>
              <p:nvPr/>
            </p:nvSpPr>
            <p:spPr>
              <a:xfrm>
                <a:off x="552623" y="641963"/>
                <a:ext cx="1723746" cy="1720237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bg1">
                    <a:lumMod val="7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1" dirty="0">
                  <a:solidFill>
                    <a:sysClr val="windowText" lastClr="000000"/>
                  </a:solidFill>
                  <a:latin typeface="Trebuchet MS" panose="020B0603020202020204" pitchFamily="34" charset="0"/>
                </a:endParaRPr>
              </a:p>
            </p:txBody>
          </p:sp>
          <p:cxnSp>
            <p:nvCxnSpPr>
              <p:cNvPr id="21" name="Straight Arrow Connector 20"/>
              <p:cNvCxnSpPr>
                <a:stCxn id="20" idx="7"/>
              </p:cNvCxnSpPr>
              <p:nvPr/>
            </p:nvCxnSpPr>
            <p:spPr>
              <a:xfrm flipV="1">
                <a:off x="2023932" y="621397"/>
                <a:ext cx="487854" cy="272489"/>
              </a:xfrm>
              <a:prstGeom prst="straightConnector1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  <a:prstDash val="sysDash"/>
                <a:headEnd type="arrow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/>
              <p:cNvCxnSpPr>
                <a:stCxn id="20" idx="5"/>
                <a:endCxn id="25" idx="1"/>
              </p:cNvCxnSpPr>
              <p:nvPr/>
            </p:nvCxnSpPr>
            <p:spPr>
              <a:xfrm>
                <a:off x="2023932" y="2110277"/>
                <a:ext cx="779427" cy="815937"/>
              </a:xfrm>
              <a:prstGeom prst="straightConnector1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  <a:prstDash val="sysDash"/>
                <a:headEnd type="arrow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Oval 24"/>
              <p:cNvSpPr/>
              <p:nvPr/>
            </p:nvSpPr>
            <p:spPr>
              <a:xfrm>
                <a:off x="2725244" y="2848099"/>
                <a:ext cx="533400" cy="5334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8" name="Straight Arrow Connector 27"/>
              <p:cNvCxnSpPr>
                <a:stCxn id="25" idx="5"/>
                <a:endCxn id="30" idx="1"/>
              </p:cNvCxnSpPr>
              <p:nvPr/>
            </p:nvCxnSpPr>
            <p:spPr>
              <a:xfrm>
                <a:off x="3180529" y="3303384"/>
                <a:ext cx="205628" cy="228017"/>
              </a:xfrm>
              <a:prstGeom prst="straightConnector1">
                <a:avLst/>
              </a:prstGeom>
              <a:ln w="19050">
                <a:solidFill>
                  <a:schemeClr val="bg1">
                    <a:lumMod val="75000"/>
                  </a:schemeClr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Oval 29"/>
              <p:cNvSpPr/>
              <p:nvPr/>
            </p:nvSpPr>
            <p:spPr>
              <a:xfrm>
                <a:off x="3340084" y="3485328"/>
                <a:ext cx="314605" cy="314605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Isosceles Triangle 30"/>
              <p:cNvSpPr/>
              <p:nvPr/>
            </p:nvSpPr>
            <p:spPr>
              <a:xfrm>
                <a:off x="1079785" y="3918563"/>
                <a:ext cx="609600" cy="605188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3" name="Oval 32"/>
            <p:cNvSpPr/>
            <p:nvPr/>
          </p:nvSpPr>
          <p:spPr>
            <a:xfrm>
              <a:off x="1455852" y="3984100"/>
              <a:ext cx="561444" cy="55394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Chord 33"/>
            <p:cNvSpPr/>
            <p:nvPr/>
          </p:nvSpPr>
          <p:spPr>
            <a:xfrm>
              <a:off x="2705100" y="3581523"/>
              <a:ext cx="381000" cy="359896"/>
            </a:xfrm>
            <a:prstGeom prst="chord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228600" y="5181600"/>
                <a:ext cx="242059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/>
                        </a:rPr>
                        <m:t>𝑛</m:t>
                      </m:r>
                      <m:r>
                        <a:rPr lang="en-US" sz="3200" b="0" i="1" smtClean="0">
                          <a:latin typeface="Cambria Math"/>
                        </a:rPr>
                        <m:t> ≈</m:t>
                      </m:r>
                      <m:r>
                        <a:rPr lang="en-US" sz="3200" b="0" i="1" smtClean="0">
                          <a:latin typeface="Cambria Math"/>
                          <a:ea typeface="Cambria Math"/>
                        </a:rPr>
                        <m:t>𝑁</m:t>
                      </m:r>
                      <m:r>
                        <a:rPr lang="en-US" sz="3200" b="0" i="1" smtClean="0">
                          <a:latin typeface="Cambria Math"/>
                          <a:ea typeface="Cambria Math"/>
                        </a:rPr>
                        <m:t>/0.01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5181600"/>
                <a:ext cx="2420599" cy="58477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5543117" y="1768968"/>
                <a:ext cx="687689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3117" y="1768968"/>
                <a:ext cx="687689" cy="70788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28600" y="5646749"/>
                <a:ext cx="236250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/>
                        </a:rPr>
                        <m:t>𝑛</m:t>
                      </m:r>
                      <m:r>
                        <a:rPr lang="en-US" sz="3200" b="0" i="1" smtClean="0">
                          <a:latin typeface="Cambria Math"/>
                        </a:rPr>
                        <m:t> ≈18,200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5646749"/>
                <a:ext cx="2362506" cy="58477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121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515964" y="360997"/>
            <a:ext cx="8150171" cy="6116003"/>
            <a:chOff x="762000" y="685800"/>
            <a:chExt cx="8150171" cy="6116003"/>
          </a:xfrm>
        </p:grpSpPr>
        <p:grpSp>
          <p:nvGrpSpPr>
            <p:cNvPr id="12" name="Group 11"/>
            <p:cNvGrpSpPr/>
            <p:nvPr/>
          </p:nvGrpSpPr>
          <p:grpSpPr>
            <a:xfrm>
              <a:off x="762000" y="685800"/>
              <a:ext cx="5694336" cy="6116003"/>
              <a:chOff x="762000" y="685800"/>
              <a:chExt cx="5694336" cy="6116003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762000" y="5047477"/>
                <a:ext cx="4572000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u="sng" dirty="0" smtClean="0">
                    <a:latin typeface="Trebuchet MS" panose="020B0603020202020204" pitchFamily="34" charset="0"/>
                  </a:rPr>
                  <a:t>Project</a:t>
                </a:r>
                <a:r>
                  <a:rPr lang="en-US" dirty="0" smtClean="0">
                    <a:latin typeface="Trebuchet MS" panose="020B0603020202020204" pitchFamily="34" charset="0"/>
                  </a:rPr>
                  <a:t> </a:t>
                </a:r>
              </a:p>
              <a:p>
                <a:r>
                  <a:rPr lang="en-US" dirty="0" smtClean="0">
                    <a:latin typeface="Trebuchet MS" panose="020B0603020202020204" pitchFamily="34" charset="0"/>
                  </a:rPr>
                  <a:t>Scalable</a:t>
                </a:r>
              </a:p>
              <a:p>
                <a:r>
                  <a:rPr lang="en-US" dirty="0" smtClean="0">
                    <a:latin typeface="Trebuchet MS" panose="020B0603020202020204" pitchFamily="34" charset="0"/>
                  </a:rPr>
                  <a:t>Primary constraint is time </a:t>
                </a:r>
              </a:p>
              <a:p>
                <a:r>
                  <a:rPr lang="en-US" dirty="0" smtClean="0">
                    <a:latin typeface="Trebuchet MS" panose="020B0603020202020204" pitchFamily="34" charset="0"/>
                  </a:rPr>
                  <a:t>Secondary: computer resources</a:t>
                </a:r>
              </a:p>
              <a:p>
                <a:r>
                  <a:rPr lang="en-US" dirty="0" smtClean="0">
                    <a:latin typeface="Trebuchet MS" panose="020B0603020202020204" pitchFamily="34" charset="0"/>
                  </a:rPr>
                  <a:t>Raster output</a:t>
                </a:r>
              </a:p>
              <a:p>
                <a:r>
                  <a:rPr lang="en-US" dirty="0" smtClean="0">
                    <a:latin typeface="Trebuchet MS" panose="020B0603020202020204" pitchFamily="34" charset="0"/>
                  </a:rPr>
                  <a:t>Expectations are broad and undefined   </a:t>
                </a:r>
                <a:endParaRPr lang="en-US" dirty="0"/>
              </a:p>
            </p:txBody>
          </p:sp>
          <p:sp>
            <p:nvSpPr>
              <p:cNvPr id="2" name="Rectangle 1"/>
              <p:cNvSpPr/>
              <p:nvPr/>
            </p:nvSpPr>
            <p:spPr>
              <a:xfrm>
                <a:off x="762000" y="685800"/>
                <a:ext cx="4572000" cy="120032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US" b="1" u="sng" dirty="0">
                    <a:latin typeface="Trebuchet MS" panose="020B0603020202020204" pitchFamily="34" charset="0"/>
                  </a:rPr>
                  <a:t>Dataset</a:t>
                </a:r>
                <a:r>
                  <a:rPr lang="en-US" dirty="0">
                    <a:latin typeface="Trebuchet MS" panose="020B0603020202020204" pitchFamily="34" charset="0"/>
                  </a:rPr>
                  <a:t> </a:t>
                </a:r>
              </a:p>
              <a:p>
                <a:r>
                  <a:rPr lang="en-US" dirty="0">
                    <a:latin typeface="Trebuchet MS" panose="020B0603020202020204" pitchFamily="34" charset="0"/>
                  </a:rPr>
                  <a:t>Very low prevalence </a:t>
                </a:r>
                <a:r>
                  <a:rPr lang="en-US" dirty="0" smtClean="0">
                    <a:latin typeface="Trebuchet MS" panose="020B0603020202020204" pitchFamily="34" charset="0"/>
                    <a:sym typeface="Wingdings" panose="05000000000000000000" pitchFamily="2" charset="2"/>
                  </a:rPr>
                  <a:t></a:t>
                </a:r>
                <a:r>
                  <a:rPr lang="en-US" dirty="0" smtClean="0">
                    <a:latin typeface="Trebuchet MS" panose="020B0603020202020204" pitchFamily="34" charset="0"/>
                  </a:rPr>
                  <a:t> </a:t>
                </a:r>
                <a:r>
                  <a:rPr lang="en-US" dirty="0">
                    <a:latin typeface="Trebuchet MS" panose="020B0603020202020204" pitchFamily="34" charset="0"/>
                  </a:rPr>
                  <a:t>highly imbalanced</a:t>
                </a:r>
              </a:p>
              <a:p>
                <a:r>
                  <a:rPr lang="en-US" dirty="0">
                    <a:latin typeface="Trebuchet MS" panose="020B0603020202020204" pitchFamily="34" charset="0"/>
                  </a:rPr>
                  <a:t>High false-negative cost vs. low false-positive cost</a:t>
                </a:r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762000" y="3408918"/>
                <a:ext cx="4953000" cy="14773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u="sng" dirty="0">
                    <a:latin typeface="Trebuchet MS" panose="020B0603020202020204" pitchFamily="34" charset="0"/>
                  </a:rPr>
                  <a:t>Covariates</a:t>
                </a:r>
                <a:r>
                  <a:rPr lang="en-US" dirty="0">
                    <a:latin typeface="Trebuchet MS" panose="020B0603020202020204" pitchFamily="34" charset="0"/>
                  </a:rPr>
                  <a:t> </a:t>
                </a:r>
              </a:p>
              <a:p>
                <a:r>
                  <a:rPr lang="en-US" dirty="0">
                    <a:latin typeface="Trebuchet MS" panose="020B0603020202020204" pitchFamily="34" charset="0"/>
                  </a:rPr>
                  <a:t>Primarily environmental</a:t>
                </a:r>
              </a:p>
              <a:p>
                <a:r>
                  <a:rPr lang="en-US" dirty="0">
                    <a:latin typeface="Trebuchet MS" panose="020B0603020202020204" pitchFamily="34" charset="0"/>
                  </a:rPr>
                  <a:t>Co-correlated</a:t>
                </a:r>
              </a:p>
              <a:p>
                <a:r>
                  <a:rPr lang="en-US" dirty="0">
                    <a:latin typeface="Trebuchet MS" panose="020B0603020202020204" pitchFamily="34" charset="0"/>
                  </a:rPr>
                  <a:t>Unrepresentative</a:t>
                </a:r>
              </a:p>
              <a:p>
                <a:r>
                  <a:rPr lang="en-US" dirty="0">
                    <a:latin typeface="Trebuchet MS" panose="020B0603020202020204" pitchFamily="34" charset="0"/>
                  </a:rPr>
                  <a:t>Limited class separation</a:t>
                </a:r>
                <a:endParaRPr lang="en-US" dirty="0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762000" y="2047359"/>
                <a:ext cx="5694336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u="sng" dirty="0" smtClean="0">
                    <a:latin typeface="Trebuchet MS" panose="020B0603020202020204" pitchFamily="34" charset="0"/>
                  </a:rPr>
                  <a:t>Academic Domain</a:t>
                </a:r>
                <a:endParaRPr lang="en-US" b="1" dirty="0">
                  <a:latin typeface="Trebuchet MS" panose="020B0603020202020204" pitchFamily="34" charset="0"/>
                </a:endParaRPr>
              </a:p>
              <a:p>
                <a:r>
                  <a:rPr lang="en-US" dirty="0" smtClean="0">
                    <a:latin typeface="Trebuchet MS" panose="020B0603020202020204" pitchFamily="34" charset="0"/>
                  </a:rPr>
                  <a:t>Scant </a:t>
                </a:r>
                <a:r>
                  <a:rPr lang="en-US" dirty="0">
                    <a:latin typeface="Trebuchet MS" panose="020B0603020202020204" pitchFamily="34" charset="0"/>
                  </a:rPr>
                  <a:t>theoretical framework </a:t>
                </a:r>
              </a:p>
              <a:p>
                <a:r>
                  <a:rPr lang="en-US" dirty="0" smtClean="0">
                    <a:latin typeface="Trebuchet MS" panose="020B0603020202020204" pitchFamily="34" charset="0"/>
                  </a:rPr>
                  <a:t>General lack of validation</a:t>
                </a:r>
                <a:endParaRPr lang="en-US" dirty="0">
                  <a:latin typeface="Trebuchet MS" panose="020B0603020202020204" pitchFamily="34" charset="0"/>
                </a:endParaRPr>
              </a:p>
              <a:p>
                <a:r>
                  <a:rPr lang="en-US" dirty="0">
                    <a:latin typeface="Trebuchet MS" panose="020B0603020202020204" pitchFamily="34" charset="0"/>
                  </a:rPr>
                  <a:t>No </a:t>
                </a:r>
                <a:r>
                  <a:rPr lang="en-US" dirty="0" smtClean="0">
                    <a:latin typeface="Trebuchet MS" panose="020B0603020202020204" pitchFamily="34" charset="0"/>
                  </a:rPr>
                  <a:t>agreed </a:t>
                </a:r>
                <a:r>
                  <a:rPr lang="en-US" dirty="0">
                    <a:latin typeface="Trebuchet MS" panose="020B0603020202020204" pitchFamily="34" charset="0"/>
                  </a:rPr>
                  <a:t>upon </a:t>
                </a:r>
                <a:r>
                  <a:rPr lang="en-US" dirty="0" smtClean="0">
                    <a:latin typeface="Trebuchet MS" panose="020B0603020202020204" pitchFamily="34" charset="0"/>
                  </a:rPr>
                  <a:t>benchmarks</a:t>
                </a:r>
                <a:r>
                  <a:rPr lang="en-US" dirty="0">
                    <a:latin typeface="Trebuchet MS" panose="020B0603020202020204" pitchFamily="34" charset="0"/>
                  </a:rPr>
                  <a:t>, or methods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5562600" y="1008965"/>
                  <a:ext cx="3349571" cy="5539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n</m:t>
                      </m:r>
                      <m:r>
                        <a:rPr lang="en-US" sz="3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≈1,060,000,</m:t>
                      </m:r>
                    </m:oMath>
                  </a14:m>
                  <a:r>
                    <a:rPr lang="en-US" sz="3000" dirty="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000</a:t>
                  </a:r>
                  <a:endParaRPr lang="en-US" sz="30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62600" y="1008965"/>
                  <a:ext cx="3349571" cy="553998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 t="-14286" r="-3455" b="-329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5562600" y="3870583"/>
                  <a:ext cx="1499578" cy="5539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000" b="0" i="1" smtClean="0">
                            <a:latin typeface="Cambria Math"/>
                          </a:rPr>
                          <m:t>𝑝</m:t>
                        </m:r>
                        <m:r>
                          <a:rPr lang="en-US" sz="3000" b="0" i="1" smtClean="0">
                            <a:latin typeface="Cambria Math"/>
                          </a:rPr>
                          <m:t> ≈93</m:t>
                        </m:r>
                      </m:oMath>
                    </m:oMathPara>
                  </a14:m>
                  <a:endParaRPr lang="en-US" sz="3000" dirty="0"/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62600" y="3870583"/>
                  <a:ext cx="1499578" cy="553998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5562600" y="5647641"/>
                  <a:ext cx="2062552" cy="5539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000" b="0" i="1" smtClean="0">
                            <a:latin typeface="Cambria Math"/>
                          </a:rPr>
                          <m:t>𝑡</m:t>
                        </m:r>
                        <m:r>
                          <a:rPr lang="en-US" sz="3000" b="0" i="1" smtClean="0">
                            <a:latin typeface="Cambria Math"/>
                          </a:rPr>
                          <m:t> ≈18 </m:t>
                        </m:r>
                        <m:r>
                          <a:rPr lang="en-US" sz="3000" b="0" i="1" smtClean="0">
                            <a:latin typeface="Cambria Math"/>
                            <a:ea typeface="Cambria Math"/>
                          </a:rPr>
                          <m:t>𝑚𝑜</m:t>
                        </m:r>
                      </m:oMath>
                    </m:oMathPara>
                  </a14:m>
                  <a:endParaRPr lang="en-US" sz="3000" dirty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62600" y="5647641"/>
                  <a:ext cx="2062552" cy="553998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5562600" y="2370524"/>
                  <a:ext cx="2580002" cy="5539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000" dirty="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P(A|B) </a:t>
                  </a:r>
                  <a14:m>
                    <m:oMath xmlns:m="http://schemas.openxmlformats.org/officeDocument/2006/math">
                      <m:r>
                        <a:rPr lang="en-US" sz="3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3000" i="1">
                          <a:latin typeface="Cambria Math"/>
                          <a:ea typeface="Cambria Math"/>
                        </a:rPr>
                        <m:t>≈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latin typeface="Cambria Math"/>
                          <a:ea typeface="Cambria Math"/>
                        </a:rPr>
                        <m:t>null</m:t>
                      </m:r>
                    </m:oMath>
                  </a14:m>
                  <a:endParaRPr lang="en-US" sz="3000" dirty="0"/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62600" y="2370524"/>
                  <a:ext cx="2580002" cy="553998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l="-5437" t="-16667" b="-322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195486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185719"/>
            <a:ext cx="7445567" cy="4681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51639" y="702830"/>
            <a:ext cx="15071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i="1" u="sng" dirty="0" smtClean="0">
                <a:latin typeface="Trebuchet MS" panose="020B0603020202020204" pitchFamily="34" charset="0"/>
              </a:rPr>
              <a:t>Under fit</a:t>
            </a:r>
            <a:endParaRPr lang="en-US" sz="2400" b="1" i="1" u="sng" dirty="0">
              <a:latin typeface="Trebuchet MS" panose="020B0603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11513" y="702830"/>
            <a:ext cx="1334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i="1" u="sng" dirty="0" smtClean="0">
                <a:latin typeface="Trebuchet MS" panose="020B0603020202020204" pitchFamily="34" charset="0"/>
              </a:rPr>
              <a:t>Over fit</a:t>
            </a:r>
            <a:endParaRPr lang="en-US" sz="2400" b="1" i="1" u="sng" dirty="0">
              <a:latin typeface="Trebuchet MS" panose="020B0603020202020204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362200" y="990600"/>
            <a:ext cx="4343400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208858" y="5715000"/>
            <a:ext cx="26500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i="1" u="sng" dirty="0" smtClean="0">
                <a:latin typeface="Trebuchet MS" panose="020B0603020202020204" pitchFamily="34" charset="0"/>
              </a:rPr>
              <a:t>(</a:t>
            </a:r>
            <a:r>
              <a:rPr lang="en-US" sz="1400" b="1" i="1" u="sng" dirty="0" err="1" smtClean="0">
                <a:latin typeface="Trebuchet MS" panose="020B0603020202020204" pitchFamily="34" charset="0"/>
              </a:rPr>
              <a:t>d.f.</a:t>
            </a:r>
            <a:r>
              <a:rPr lang="en-US" sz="1400" b="1" i="1" u="sng" dirty="0" smtClean="0">
                <a:latin typeface="Trebuchet MS" panose="020B0603020202020204" pitchFamily="34" charset="0"/>
              </a:rPr>
              <a:t>, parameters, variables)</a:t>
            </a:r>
            <a:endParaRPr lang="en-US" sz="1400" b="1" i="1" u="sng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340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228600" y="12700"/>
            <a:ext cx="8839200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400" u="sng" dirty="0" smtClean="0">
                <a:latin typeface="Trebuchet MS" panose="020B0603020202020204" pitchFamily="34" charset="0"/>
              </a:rPr>
              <a:t>Key Takeaways – if you hear nothing after this point: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rebuchet MS" panose="020B0603020202020204" pitchFamily="34" charset="0"/>
              </a:rPr>
              <a:t>Not black box – measure twice cut once</a:t>
            </a:r>
            <a:r>
              <a:rPr lang="en-US" sz="2400" dirty="0">
                <a:latin typeface="Trebuchet MS" panose="020B0603020202020204" pitchFamily="34" charset="0"/>
              </a:rPr>
              <a:t> 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rebuchet MS" panose="020B0603020202020204" pitchFamily="34" charset="0"/>
              </a:rPr>
              <a:t>Randomize, </a:t>
            </a:r>
            <a:r>
              <a:rPr lang="en-US" sz="2400" dirty="0">
                <a:latin typeface="Trebuchet MS" panose="020B0603020202020204" pitchFamily="34" charset="0"/>
              </a:rPr>
              <a:t>R</a:t>
            </a:r>
            <a:r>
              <a:rPr lang="en-US" sz="2400" dirty="0" smtClean="0">
                <a:latin typeface="Trebuchet MS" panose="020B0603020202020204" pitchFamily="34" charset="0"/>
              </a:rPr>
              <a:t>esample, Retest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Trebuchet MS" panose="020B0603020202020204" pitchFamily="34" charset="0"/>
              </a:rPr>
              <a:t>Understand model complexity &amp; Bias vs. </a:t>
            </a:r>
            <a:r>
              <a:rPr lang="en-US" sz="2400" dirty="0" smtClean="0">
                <a:latin typeface="Trebuchet MS" panose="020B0603020202020204" pitchFamily="34" charset="0"/>
              </a:rPr>
              <a:t>Variance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rebuchet MS" panose="020B0603020202020204" pitchFamily="34" charset="0"/>
              </a:rPr>
              <a:t>Know your metrics. (AUC, </a:t>
            </a:r>
            <a:r>
              <a:rPr lang="en-US" sz="2400" dirty="0" err="1" smtClean="0">
                <a:latin typeface="Trebuchet MS" panose="020B0603020202020204" pitchFamily="34" charset="0"/>
              </a:rPr>
              <a:t>Kvamme</a:t>
            </a:r>
            <a:r>
              <a:rPr lang="en-US" sz="2400" dirty="0" smtClean="0">
                <a:latin typeface="Trebuchet MS" panose="020B0603020202020204" pitchFamily="34" charset="0"/>
              </a:rPr>
              <a:t> Gain, AIC/BIC, Accuracy)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rebuchet MS" panose="020B0603020202020204" pitchFamily="34" charset="0"/>
              </a:rPr>
              <a:t>BALANCE in all ways; no one right answer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rebuchet MS" panose="020B0603020202020204" pitchFamily="34" charset="0"/>
              </a:rPr>
              <a:t>Class Thresholds are critical and not arbitrary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rebuchet MS" panose="020B0603020202020204" pitchFamily="34" charset="0"/>
              </a:rPr>
              <a:t>Cloud based, Backup, practice #</a:t>
            </a:r>
            <a:r>
              <a:rPr lang="en-US" sz="2400" b="1" dirty="0" err="1" smtClean="0">
                <a:latin typeface="Trebuchet MS" panose="020B0603020202020204" pitchFamily="34" charset="0"/>
              </a:rPr>
              <a:t>openscience</a:t>
            </a:r>
            <a:endParaRPr lang="en-US" sz="2400" b="1" dirty="0" smtClean="0">
              <a:latin typeface="Trebuchet MS" panose="020B0603020202020204" pitchFamily="34" charset="0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rebuchet MS" panose="020B0603020202020204" pitchFamily="34" charset="0"/>
              </a:rPr>
              <a:t>Learn to code. </a:t>
            </a:r>
            <a:r>
              <a:rPr lang="en-US" sz="2400" dirty="0" smtClean="0">
                <a:latin typeface="Trebuchet MS" panose="020B0603020202020204" pitchFamily="34" charset="0"/>
              </a:rPr>
              <a:t>(Excessive ArcGIS </a:t>
            </a:r>
            <a:r>
              <a:rPr lang="en-US" sz="2400" dirty="0" smtClean="0">
                <a:latin typeface="Trebuchet MS" panose="020B0603020202020204" pitchFamily="34" charset="0"/>
              </a:rPr>
              <a:t>will give you hairy palms)</a:t>
            </a:r>
            <a:endParaRPr lang="en-US" sz="2400" dirty="0">
              <a:latin typeface="Trebuchet MS" panose="020B0603020202020204" pitchFamily="34" charset="0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400" dirty="0" smtClean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925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saedsayad.com/images/LogReg_1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1276" y="1063129"/>
            <a:ext cx="3980815" cy="236220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684828" y="3629692"/>
            <a:ext cx="3220355" cy="2514600"/>
            <a:chOff x="-66830" y="0"/>
            <a:chExt cx="3220355" cy="251460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285607" y="0"/>
              <a:ext cx="0" cy="25146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flipV="1">
              <a:off x="57007" y="2143209"/>
              <a:ext cx="2914374" cy="205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45"/>
            <p:cNvSpPr txBox="1"/>
            <p:nvPr/>
          </p:nvSpPr>
          <p:spPr>
            <a:xfrm>
              <a:off x="1523600" y="2145268"/>
              <a:ext cx="352438" cy="2667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200" i="1" kern="1200">
                  <a:solidFill>
                    <a:srgbClr val="000000"/>
                  </a:solidFill>
                  <a:effectLst/>
                  <a:latin typeface="Times New Roman"/>
                  <a:ea typeface="Times New Roman"/>
                </a:rPr>
                <a:t>X2</a:t>
              </a:r>
              <a:endParaRPr lang="en-US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8" name="TextBox 46"/>
            <p:cNvSpPr txBox="1"/>
            <p:nvPr/>
          </p:nvSpPr>
          <p:spPr>
            <a:xfrm>
              <a:off x="-66830" y="919548"/>
              <a:ext cx="352438" cy="2667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200" i="1" kern="1200">
                  <a:solidFill>
                    <a:srgbClr val="000000"/>
                  </a:solidFill>
                  <a:effectLst/>
                  <a:latin typeface="Times New Roman"/>
                  <a:ea typeface="Times New Roman"/>
                </a:rPr>
                <a:t>X1</a:t>
              </a:r>
              <a:endParaRPr lang="en-US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590407" y="350520"/>
              <a:ext cx="91440" cy="914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>
                  <a:effectLst/>
                  <a:ea typeface="Times New Roman"/>
                  <a:cs typeface="Times New Roman"/>
                </a:rPr>
                <a:t> </a:t>
              </a:r>
              <a:endParaRPr lang="en-US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636127" y="655320"/>
              <a:ext cx="91440" cy="914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>
                  <a:effectLst/>
                  <a:ea typeface="Times New Roman"/>
                  <a:cs typeface="Times New Roman"/>
                </a:rPr>
                <a:t> </a:t>
              </a:r>
              <a:endParaRPr lang="en-US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788527" y="807720"/>
              <a:ext cx="91440" cy="914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>
                  <a:effectLst/>
                  <a:ea typeface="Times New Roman"/>
                  <a:cs typeface="Times New Roman"/>
                </a:rPr>
                <a:t> </a:t>
              </a:r>
              <a:endParaRPr lang="en-US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590407" y="1051560"/>
              <a:ext cx="91440" cy="914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>
                  <a:effectLst/>
                  <a:ea typeface="Times New Roman"/>
                  <a:cs typeface="Times New Roman"/>
                </a:rPr>
                <a:t> </a:t>
              </a:r>
              <a:endParaRPr lang="en-US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1047607" y="1138057"/>
              <a:ext cx="91440" cy="914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>
                  <a:effectLst/>
                  <a:ea typeface="Times New Roman"/>
                  <a:cs typeface="Times New Roman"/>
                </a:rPr>
                <a:t> </a:t>
              </a:r>
              <a:endParaRPr lang="en-US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881073" y="1569720"/>
              <a:ext cx="91440" cy="914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>
                  <a:effectLst/>
                  <a:ea typeface="Times New Roman"/>
                  <a:cs typeface="Times New Roman"/>
                </a:rPr>
                <a:t> </a:t>
              </a:r>
              <a:endParaRPr lang="en-US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879967" y="1186248"/>
              <a:ext cx="91440" cy="914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>
                  <a:effectLst/>
                  <a:ea typeface="Times New Roman"/>
                  <a:cs typeface="Times New Roman"/>
                </a:rPr>
                <a:t> </a:t>
              </a:r>
              <a:endParaRPr lang="en-US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1432314" y="1659100"/>
              <a:ext cx="91440" cy="914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>
                  <a:effectLst/>
                  <a:ea typeface="Times New Roman"/>
                  <a:cs typeface="Times New Roman"/>
                </a:rPr>
                <a:t> </a:t>
              </a:r>
              <a:endParaRPr lang="en-US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1252600" y="1319153"/>
              <a:ext cx="91440" cy="914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>
                  <a:effectLst/>
                  <a:ea typeface="Times New Roman"/>
                  <a:cs typeface="Times New Roman"/>
                </a:rPr>
                <a:t> </a:t>
              </a:r>
              <a:endParaRPr lang="en-US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1405000" y="1471553"/>
              <a:ext cx="91440" cy="914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>
                  <a:effectLst/>
                  <a:ea typeface="Times New Roman"/>
                  <a:cs typeface="Times New Roman"/>
                </a:rPr>
                <a:t> </a:t>
              </a:r>
              <a:endParaRPr lang="en-US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1578191" y="1874520"/>
              <a:ext cx="91440" cy="914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>
                  <a:effectLst/>
                  <a:ea typeface="Times New Roman"/>
                  <a:cs typeface="Times New Roman"/>
                </a:rPr>
                <a:t> </a:t>
              </a:r>
              <a:endParaRPr lang="en-US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1769788" y="1753011"/>
              <a:ext cx="91440" cy="914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>
                  <a:effectLst/>
                  <a:ea typeface="Times New Roman"/>
                  <a:cs typeface="Times New Roman"/>
                </a:rPr>
                <a:t> </a:t>
              </a:r>
              <a:endParaRPr lang="en-US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1922188" y="1905411"/>
              <a:ext cx="91440" cy="914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>
                  <a:effectLst/>
                  <a:ea typeface="Times New Roman"/>
                  <a:cs typeface="Times New Roman"/>
                </a:rPr>
                <a:t> </a:t>
              </a:r>
              <a:endParaRPr lang="en-US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2120308" y="1822620"/>
              <a:ext cx="91440" cy="914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>
                  <a:effectLst/>
                  <a:ea typeface="Times New Roman"/>
                  <a:cs typeface="Times New Roman"/>
                </a:rPr>
                <a:t> </a:t>
              </a:r>
              <a:endParaRPr lang="en-US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2539959" y="1843626"/>
              <a:ext cx="91440" cy="914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>
                  <a:effectLst/>
                  <a:ea typeface="Times New Roman"/>
                  <a:cs typeface="Times New Roman"/>
                </a:rPr>
                <a:t> </a:t>
              </a:r>
              <a:endParaRPr lang="en-US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2617327" y="1965960"/>
              <a:ext cx="91440" cy="914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>
                  <a:effectLst/>
                  <a:ea typeface="Times New Roman"/>
                  <a:cs typeface="Times New Roman"/>
                </a:rPr>
                <a:t> </a:t>
              </a:r>
              <a:endParaRPr lang="en-US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501438" y="152400"/>
              <a:ext cx="91440" cy="914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>
                  <a:effectLst/>
                  <a:ea typeface="Times New Roman"/>
                  <a:cs typeface="Times New Roman"/>
                </a:rPr>
                <a:t> </a:t>
              </a:r>
              <a:endParaRPr lang="en-US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681847" y="152812"/>
              <a:ext cx="91440" cy="914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>
                  <a:effectLst/>
                  <a:ea typeface="Times New Roman"/>
                  <a:cs typeface="Times New Roman"/>
                </a:rPr>
                <a:t> </a:t>
              </a:r>
              <a:endParaRPr lang="en-US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1252600" y="1722051"/>
              <a:ext cx="91440" cy="914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>
                  <a:effectLst/>
                  <a:ea typeface="Times New Roman"/>
                  <a:cs typeface="Times New Roman"/>
                </a:rPr>
                <a:t> </a:t>
              </a:r>
              <a:endParaRPr lang="en-US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773287" y="1425421"/>
              <a:ext cx="91440" cy="914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>
                  <a:effectLst/>
                  <a:ea typeface="Times New Roman"/>
                  <a:cs typeface="Times New Roman"/>
                </a:rPr>
                <a:t> </a:t>
              </a:r>
              <a:endParaRPr lang="en-US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2539959" y="1661571"/>
              <a:ext cx="91440" cy="914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>
                  <a:effectLst/>
                  <a:ea typeface="Times New Roman"/>
                  <a:cs typeface="Times New Roman"/>
                </a:rPr>
                <a:t> </a:t>
              </a:r>
              <a:endParaRPr lang="en-US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1457147" y="1188718"/>
              <a:ext cx="91440" cy="914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>
                  <a:effectLst/>
                  <a:ea typeface="Times New Roman"/>
                  <a:cs typeface="Times New Roman"/>
                </a:rPr>
                <a:t> </a:t>
              </a:r>
              <a:endParaRPr lang="en-US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1730026" y="1516310"/>
              <a:ext cx="91440" cy="914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>
                  <a:effectLst/>
                  <a:ea typeface="Times New Roman"/>
                  <a:cs typeface="Times New Roman"/>
                </a:rPr>
                <a:t> </a:t>
              </a:r>
              <a:endParaRPr lang="en-US" sz="1100">
                <a:effectLst/>
                <a:ea typeface="Calibri"/>
                <a:cs typeface="Times New Roman"/>
              </a:endParaRPr>
            </a:p>
          </p:txBody>
        </p:sp>
        <p:cxnSp>
          <p:nvCxnSpPr>
            <p:cNvPr id="32" name="Straight Connector 31"/>
            <p:cNvCxnSpPr/>
            <p:nvPr/>
          </p:nvCxnSpPr>
          <p:spPr>
            <a:xfrm>
              <a:off x="592878" y="76200"/>
              <a:ext cx="271849" cy="1288673"/>
            </a:xfrm>
            <a:prstGeom prst="line">
              <a:avLst/>
            </a:prstGeom>
            <a:ln w="28575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879967" y="1364873"/>
              <a:ext cx="1042221" cy="388138"/>
            </a:xfrm>
            <a:prstGeom prst="line">
              <a:avLst/>
            </a:prstGeom>
            <a:ln w="28575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Oval 33"/>
            <p:cNvSpPr/>
            <p:nvPr/>
          </p:nvSpPr>
          <p:spPr>
            <a:xfrm>
              <a:off x="2281080" y="1524000"/>
              <a:ext cx="91440" cy="914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>
                  <a:effectLst/>
                  <a:ea typeface="Times New Roman"/>
                  <a:cs typeface="Times New Roman"/>
                </a:rPr>
                <a:t> </a:t>
              </a:r>
              <a:endParaRPr lang="en-US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2804738" y="1634660"/>
              <a:ext cx="91440" cy="914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>
                  <a:effectLst/>
                  <a:ea typeface="Times New Roman"/>
                  <a:cs typeface="Times New Roman"/>
                </a:rPr>
                <a:t> </a:t>
              </a:r>
              <a:endParaRPr lang="en-US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2709179" y="1885228"/>
              <a:ext cx="91440" cy="914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>
                  <a:effectLst/>
                  <a:ea typeface="Times New Roman"/>
                  <a:cs typeface="Times New Roman"/>
                </a:rPr>
                <a:t> </a:t>
              </a:r>
              <a:endParaRPr lang="en-US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2539959" y="1534433"/>
              <a:ext cx="91440" cy="914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>
                  <a:effectLst/>
                  <a:ea typeface="Times New Roman"/>
                  <a:cs typeface="Times New Roman"/>
                </a:rPr>
                <a:t> </a:t>
              </a:r>
              <a:endParaRPr lang="en-US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2189640" y="1637409"/>
              <a:ext cx="91440" cy="914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>
                  <a:effectLst/>
                  <a:ea typeface="Times New Roman"/>
                  <a:cs typeface="Times New Roman"/>
                </a:rPr>
                <a:t> </a:t>
              </a:r>
              <a:endParaRPr lang="en-US" sz="1100">
                <a:effectLst/>
                <a:ea typeface="Calibri"/>
                <a:cs typeface="Times New Roman"/>
              </a:endParaRPr>
            </a:p>
          </p:txBody>
        </p:sp>
        <p:cxnSp>
          <p:nvCxnSpPr>
            <p:cNvPr id="39" name="Straight Connector 38"/>
            <p:cNvCxnSpPr/>
            <p:nvPr/>
          </p:nvCxnSpPr>
          <p:spPr>
            <a:xfrm>
              <a:off x="1922188" y="1750540"/>
              <a:ext cx="931565" cy="34462"/>
            </a:xfrm>
            <a:prstGeom prst="line">
              <a:avLst/>
            </a:prstGeom>
            <a:ln w="28575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Oval 39"/>
            <p:cNvSpPr/>
            <p:nvPr/>
          </p:nvSpPr>
          <p:spPr>
            <a:xfrm>
              <a:off x="822302" y="1319153"/>
              <a:ext cx="91440" cy="9144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>
                  <a:effectLst/>
                  <a:ea typeface="Times New Roman"/>
                  <a:cs typeface="Times New Roman"/>
                </a:rPr>
                <a:t> </a:t>
              </a:r>
              <a:endParaRPr lang="en-US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1880175" y="1704820"/>
              <a:ext cx="91440" cy="9144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>
                  <a:effectLst/>
                  <a:ea typeface="Times New Roman"/>
                  <a:cs typeface="Times New Roman"/>
                </a:rPr>
                <a:t> </a:t>
              </a:r>
              <a:endParaRPr lang="en-US" sz="1100">
                <a:effectLst/>
                <a:ea typeface="Calibri"/>
                <a:cs typeface="Times New Roman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37"/>
                <p:cNvSpPr txBox="1"/>
                <p:nvPr/>
              </p:nvSpPr>
              <p:spPr>
                <a:xfrm>
                  <a:off x="1143115" y="364771"/>
                  <a:ext cx="2010410" cy="51752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i="1" kern="1200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𝑦</m:t>
                        </m:r>
                        <m:r>
                          <a:rPr lang="en-US" sz="1000" i="1" kern="1200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=</m:t>
                        </m:r>
                        <m:r>
                          <a:rPr lang="en-US" sz="1000" i="1" kern="1200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𝑓</m:t>
                        </m:r>
                        <m:d>
                          <m:dPr>
                            <m:ctrlPr>
                              <a:rPr lang="en-US" sz="12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dPr>
                          <m:e>
                            <m:r>
                              <a:rPr lang="en-US" sz="10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𝑋</m:t>
                            </m:r>
                          </m:e>
                        </m:d>
                        <m:r>
                          <a:rPr lang="en-US" sz="1000" i="1" kern="1200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= </m:t>
                        </m:r>
                        <m:sSub>
                          <m:sSubPr>
                            <m:ctrlPr>
                              <a:rPr lang="en-US" sz="12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a:rPr lang="en-US" sz="10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Cambria Math"/>
                                <a:cs typeface="Times New Roman"/>
                              </a:rPr>
                              <m:t>𝛽</m:t>
                            </m:r>
                          </m:e>
                          <m:sub>
                            <m:r>
                              <a:rPr lang="en-US" sz="10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𝑜</m:t>
                            </m:r>
                          </m:sub>
                        </m:sSub>
                        <m:r>
                          <a:rPr lang="en-US" sz="1000" i="1" kern="1200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+</m:t>
                        </m:r>
                        <m:nary>
                          <m:naryPr>
                            <m:chr m:val="∑"/>
                            <m:ctrlPr>
                              <a:rPr lang="en-US" sz="12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naryPr>
                          <m:sub>
                            <m:r>
                              <a:rPr lang="en-US" sz="10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𝑚</m:t>
                            </m:r>
                            <m:r>
                              <a:rPr lang="en-US" sz="10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−1</m:t>
                            </m:r>
                          </m:sub>
                          <m:sup>
                            <m:r>
                              <a:rPr lang="en-US" sz="10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𝑀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sz="12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</m:ctrlPr>
                              </m:sSubPr>
                              <m:e>
                                <m:r>
                                  <a:rPr lang="en-US" sz="10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/>
                                    <a:ea typeface="Cambria Math"/>
                                    <a:cs typeface="Times New Roman"/>
                                  </a:rPr>
                                  <m:t>𝛽</m:t>
                                </m:r>
                              </m:e>
                              <m:sub>
                                <m:r>
                                  <a:rPr lang="en-US" sz="10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𝑚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12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</m:ctrlPr>
                              </m:sSubPr>
                              <m:e>
                                <m:r>
                                  <a:rPr lang="en-US" sz="10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en-US" sz="10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𝑚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2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</m:ctrlPr>
                              </m:dPr>
                              <m:e>
                                <m:r>
                                  <a:rPr lang="en-US" sz="10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𝑋</m:t>
                                </m:r>
                              </m:e>
                            </m:d>
                          </m:e>
                        </m:nary>
                      </m:oMath>
                    </m:oMathPara>
                  </a14:m>
                  <a:endParaRPr lang="en-US" sz="1200">
                    <a:effectLst/>
                    <a:latin typeface="Times New Roman"/>
                    <a:ea typeface="Times New Roman"/>
                  </a:endParaRPr>
                </a:p>
              </p:txBody>
            </p:sp>
          </mc:Choice>
          <mc:Fallback xmlns="">
            <p:sp>
              <p:nvSpPr>
                <p:cNvPr id="42" name="Text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43115" y="364771"/>
                  <a:ext cx="2010410" cy="517525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t="-111765" r="-23030" b="-18470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38"/>
                <p:cNvSpPr txBox="1"/>
                <p:nvPr/>
              </p:nvSpPr>
              <p:spPr>
                <a:xfrm>
                  <a:off x="674454" y="295910"/>
                  <a:ext cx="369583" cy="3594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8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a:rPr lang="en-US" sz="18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𝑡</m:t>
                            </m:r>
                          </m:e>
                          <m:sub>
                            <m:r>
                              <a:rPr lang="en-US" sz="18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200">
                    <a:effectLst/>
                    <a:latin typeface="Times New Roman"/>
                    <a:ea typeface="Times New Roman"/>
                  </a:endParaRPr>
                </a:p>
              </p:txBody>
            </p:sp>
          </mc:Choice>
          <mc:Fallback xmlns="">
            <p:sp>
              <p:nvSpPr>
                <p:cNvPr id="43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4454" y="295910"/>
                  <a:ext cx="369583" cy="359410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b="-33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102"/>
                <p:cNvSpPr txBox="1"/>
                <p:nvPr/>
              </p:nvSpPr>
              <p:spPr>
                <a:xfrm>
                  <a:off x="926759" y="1377364"/>
                  <a:ext cx="375285" cy="3594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8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a:rPr lang="en-US" sz="18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𝑡</m:t>
                            </m:r>
                          </m:e>
                          <m:sub>
                            <m:r>
                              <a:rPr lang="en-US" sz="18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200">
                    <a:effectLst/>
                    <a:latin typeface="Times New Roman"/>
                    <a:ea typeface="Times New Roman"/>
                  </a:endParaRPr>
                </a:p>
              </p:txBody>
            </p:sp>
          </mc:Choice>
          <mc:Fallback xmlns="">
            <p:sp>
              <p:nvSpPr>
                <p:cNvPr id="44" name="TextBox 10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6759" y="1377364"/>
                  <a:ext cx="375285" cy="359410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b="-33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103"/>
                <p:cNvSpPr txBox="1"/>
                <p:nvPr/>
              </p:nvSpPr>
              <p:spPr>
                <a:xfrm>
                  <a:off x="2200848" y="1689854"/>
                  <a:ext cx="375285" cy="3594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8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a:rPr lang="en-US" sz="18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𝑡</m:t>
                            </m:r>
                          </m:e>
                          <m:sub>
                            <m:r>
                              <a:rPr lang="en-US" sz="18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200">
                    <a:effectLst/>
                    <a:latin typeface="Times New Roman"/>
                    <a:ea typeface="Times New Roman"/>
                  </a:endParaRPr>
                </a:p>
              </p:txBody>
            </p:sp>
          </mc:Choice>
          <mc:Fallback xmlns="">
            <p:sp>
              <p:nvSpPr>
                <p:cNvPr id="45" name="TextBox 10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00848" y="1689854"/>
                  <a:ext cx="375285" cy="359410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b="-33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104"/>
                <p:cNvSpPr txBox="1"/>
                <p:nvPr/>
              </p:nvSpPr>
              <p:spPr>
                <a:xfrm>
                  <a:off x="477618" y="1122353"/>
                  <a:ext cx="409575" cy="3594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8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a:rPr lang="en-US" sz="18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h</m:t>
                            </m:r>
                          </m:e>
                          <m:sub>
                            <m:r>
                              <a:rPr lang="en-US" sz="18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200">
                    <a:effectLst/>
                    <a:latin typeface="Times New Roman"/>
                    <a:ea typeface="Times New Roman"/>
                  </a:endParaRPr>
                </a:p>
              </p:txBody>
            </p:sp>
          </mc:Choice>
          <mc:Fallback xmlns="">
            <p:sp>
              <p:nvSpPr>
                <p:cNvPr id="46" name="TextBox 10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7618" y="1122353"/>
                  <a:ext cx="409575" cy="359410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b="-33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105"/>
                <p:cNvSpPr txBox="1"/>
                <p:nvPr/>
              </p:nvSpPr>
              <p:spPr>
                <a:xfrm>
                  <a:off x="1769723" y="1398782"/>
                  <a:ext cx="415290" cy="3594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8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a:rPr lang="en-US" sz="18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h</m:t>
                            </m:r>
                          </m:e>
                          <m:sub>
                            <m:r>
                              <a:rPr lang="en-US" sz="18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200">
                    <a:effectLst/>
                    <a:latin typeface="Times New Roman"/>
                    <a:ea typeface="Times New Roman"/>
                  </a:endParaRPr>
                </a:p>
              </p:txBody>
            </p:sp>
          </mc:Choice>
          <mc:Fallback xmlns="">
            <p:sp>
              <p:nvSpPr>
                <p:cNvPr id="47" name="TextBox 10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69723" y="1398782"/>
                  <a:ext cx="415290" cy="359410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 b="-517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42" name="TextBox 141"/>
          <p:cNvSpPr txBox="1"/>
          <p:nvPr/>
        </p:nvSpPr>
        <p:spPr>
          <a:xfrm>
            <a:off x="4433312" y="1044079"/>
            <a:ext cx="4679486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>
                <a:latin typeface="Trebuchet MS" panose="020B0603020202020204" pitchFamily="34" charset="0"/>
              </a:rPr>
              <a:t>Backwards Stepwise Logistic Regression</a:t>
            </a:r>
          </a:p>
          <a:p>
            <a:endParaRPr lang="en-US" sz="1600" u="sng" dirty="0" smtClean="0">
              <a:latin typeface="Trebuchet MS" panose="020B0603020202020204" pitchFamily="34" charset="0"/>
            </a:endParaRPr>
          </a:p>
          <a:p>
            <a:r>
              <a:rPr lang="en-US" sz="1600" dirty="0" smtClean="0">
                <a:latin typeface="Trebuchet MS" panose="020B0603020202020204" pitchFamily="34" charset="0"/>
              </a:rPr>
              <a:t>Generalized Linear Model w/ binomial link</a:t>
            </a:r>
          </a:p>
          <a:p>
            <a:r>
              <a:rPr lang="en-US" sz="1600" dirty="0" smtClean="0">
                <a:latin typeface="Trebuchet MS" panose="020B0603020202020204" pitchFamily="34" charset="0"/>
              </a:rPr>
              <a:t>Lower Complexity = high bias v. low variance</a:t>
            </a:r>
          </a:p>
          <a:p>
            <a:r>
              <a:rPr lang="en-US" sz="1600" dirty="0" smtClean="0">
                <a:latin typeface="Trebuchet MS" panose="020B0603020202020204" pitchFamily="34" charset="0"/>
              </a:rPr>
              <a:t>Traditional in archaeology</a:t>
            </a:r>
          </a:p>
          <a:p>
            <a:r>
              <a:rPr lang="en-US" sz="1600" dirty="0" smtClean="0">
                <a:latin typeface="Trebuchet MS" panose="020B0603020202020204" pitchFamily="34" charset="0"/>
              </a:rPr>
              <a:t>Parameters: </a:t>
            </a:r>
            <a:r>
              <a:rPr lang="en-US" sz="1600" dirty="0">
                <a:latin typeface="Trebuchet MS" panose="020B0603020202020204" pitchFamily="34" charset="0"/>
              </a:rPr>
              <a:t>E</a:t>
            </a:r>
            <a:r>
              <a:rPr lang="en-US" sz="1600" dirty="0" smtClean="0">
                <a:latin typeface="Trebuchet MS" panose="020B0603020202020204" pitchFamily="34" charset="0"/>
              </a:rPr>
              <a:t>stimating model coefficients (MLE)</a:t>
            </a:r>
          </a:p>
          <a:p>
            <a:r>
              <a:rPr lang="en-US" sz="1600" dirty="0" smtClean="0">
                <a:latin typeface="Trebuchet MS" panose="020B0603020202020204" pitchFamily="34" charset="0"/>
              </a:rPr>
              <a:t>Variable selection: backwards stepwise for AIC</a:t>
            </a:r>
            <a:endParaRPr lang="en-US" sz="1600" dirty="0">
              <a:latin typeface="Trebuchet MS" panose="020B0603020202020204" pitchFamily="34" charset="0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4433312" y="3705892"/>
            <a:ext cx="4786888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>
                <a:latin typeface="Trebuchet MS" panose="020B0603020202020204" pitchFamily="34" charset="0"/>
              </a:rPr>
              <a:t>Multivariate Adaptive Regression Splines</a:t>
            </a:r>
          </a:p>
          <a:p>
            <a:endParaRPr lang="en-US" sz="1600" u="sng" dirty="0" smtClean="0">
              <a:latin typeface="Trebuchet MS" panose="020B0603020202020204" pitchFamily="34" charset="0"/>
            </a:endParaRPr>
          </a:p>
          <a:p>
            <a:r>
              <a:rPr lang="en-US" sz="1600" dirty="0" smtClean="0">
                <a:latin typeface="Trebuchet MS" panose="020B0603020202020204" pitchFamily="34" charset="0"/>
              </a:rPr>
              <a:t>Special case of the Generalized Linear Model</a:t>
            </a:r>
          </a:p>
          <a:p>
            <a:r>
              <a:rPr lang="en-US" sz="1600" dirty="0" smtClean="0">
                <a:latin typeface="Trebuchet MS" panose="020B0603020202020204" pitchFamily="34" charset="0"/>
              </a:rPr>
              <a:t>Moderate Complexity = variable bias and variance</a:t>
            </a:r>
          </a:p>
          <a:p>
            <a:r>
              <a:rPr lang="en-US" sz="1600" dirty="0" smtClean="0">
                <a:latin typeface="Trebuchet MS" panose="020B0603020202020204" pitchFamily="34" charset="0"/>
              </a:rPr>
              <a:t>Unknown to Archaeology, used in Ecology</a:t>
            </a:r>
          </a:p>
          <a:p>
            <a:r>
              <a:rPr lang="en-US" sz="1600" dirty="0" smtClean="0">
                <a:latin typeface="Trebuchet MS" panose="020B0603020202020204" pitchFamily="34" charset="0"/>
              </a:rPr>
              <a:t>Parameters: </a:t>
            </a:r>
            <a:r>
              <a:rPr lang="en-US" sz="1600" i="1" dirty="0" err="1">
                <a:latin typeface="Trebuchet MS" panose="020B0603020202020204" pitchFamily="34" charset="0"/>
              </a:rPr>
              <a:t>n</a:t>
            </a:r>
            <a:r>
              <a:rPr lang="en-US" sz="1600" i="1" dirty="0" err="1" smtClean="0">
                <a:latin typeface="Trebuchet MS" panose="020B0603020202020204" pitchFamily="34" charset="0"/>
              </a:rPr>
              <a:t>prune</a:t>
            </a:r>
            <a:r>
              <a:rPr lang="en-US" sz="1600" i="1" dirty="0" smtClean="0">
                <a:latin typeface="Trebuchet MS" panose="020B0603020202020204" pitchFamily="34" charset="0"/>
              </a:rPr>
              <a:t> </a:t>
            </a:r>
            <a:r>
              <a:rPr lang="en-US" sz="1600" dirty="0" smtClean="0">
                <a:latin typeface="Trebuchet MS" panose="020B0603020202020204" pitchFamily="34" charset="0"/>
              </a:rPr>
              <a:t>– recursive pruning of terms</a:t>
            </a:r>
          </a:p>
          <a:p>
            <a:r>
              <a:rPr lang="en-US" sz="1600" dirty="0">
                <a:latin typeface="Trebuchet MS" panose="020B0603020202020204" pitchFamily="34" charset="0"/>
              </a:rPr>
              <a:t>Variable selection: </a:t>
            </a:r>
            <a:r>
              <a:rPr lang="en-US" sz="1600" dirty="0" smtClean="0">
                <a:latin typeface="Trebuchet MS" panose="020B0603020202020204" pitchFamily="34" charset="0"/>
              </a:rPr>
              <a:t>Generalized Cross-Validation </a:t>
            </a:r>
            <a:endParaRPr lang="en-US" sz="1600" dirty="0">
              <a:latin typeface="Trebuchet MS" panose="020B0603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818838" y="266699"/>
            <a:ext cx="1265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latin typeface="Trebuchet MS" panose="020B0603020202020204" pitchFamily="34" charset="0"/>
              </a:rPr>
              <a:t>Models</a:t>
            </a:r>
            <a:endParaRPr lang="en-US" sz="2400" b="1" u="sng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2902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370305" y="3145097"/>
            <a:ext cx="5475249" cy="3138209"/>
            <a:chOff x="0" y="0"/>
            <a:chExt cx="3570161" cy="2021996"/>
          </a:xfrm>
        </p:grpSpPr>
        <p:grpSp>
          <p:nvGrpSpPr>
            <p:cNvPr id="5" name="Group 4"/>
            <p:cNvGrpSpPr/>
            <p:nvPr/>
          </p:nvGrpSpPr>
          <p:grpSpPr>
            <a:xfrm>
              <a:off x="0" y="0"/>
              <a:ext cx="3570161" cy="2021996"/>
              <a:chOff x="0" y="0"/>
              <a:chExt cx="3570161" cy="2021996"/>
            </a:xfrm>
          </p:grpSpPr>
          <p:sp>
            <p:nvSpPr>
              <p:cNvPr id="7" name="Oval 6"/>
              <p:cNvSpPr/>
              <p:nvPr/>
            </p:nvSpPr>
            <p:spPr>
              <a:xfrm>
                <a:off x="739169" y="620385"/>
                <a:ext cx="91440" cy="91440"/>
              </a:xfrm>
              <a:prstGeom prst="ellipse">
                <a:avLst/>
              </a:prstGeom>
              <a:noFill/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100">
                    <a:effectLst/>
                    <a:ea typeface="Times New Roman"/>
                    <a:cs typeface="Times New Roman"/>
                  </a:rPr>
                  <a:t> </a:t>
                </a:r>
                <a:endParaRPr lang="en-US" sz="11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561686" y="291283"/>
                <a:ext cx="91440" cy="9144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100">
                    <a:effectLst/>
                    <a:ea typeface="Times New Roman"/>
                    <a:cs typeface="Times New Roman"/>
                  </a:rPr>
                  <a:t> </a:t>
                </a:r>
                <a:endParaRPr lang="en-US" sz="11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485855" y="620385"/>
                <a:ext cx="91440" cy="91440"/>
              </a:xfrm>
              <a:prstGeom prst="ellipse">
                <a:avLst/>
              </a:prstGeom>
              <a:noFill/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100">
                    <a:effectLst/>
                    <a:ea typeface="Times New Roman"/>
                    <a:cs typeface="Times New Roman"/>
                  </a:rPr>
                  <a:t> </a:t>
                </a:r>
                <a:endParaRPr lang="en-US" sz="11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346073" y="459747"/>
                <a:ext cx="91440" cy="91440"/>
              </a:xfrm>
              <a:prstGeom prst="ellipse">
                <a:avLst/>
              </a:prstGeom>
              <a:noFill/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100">
                    <a:effectLst/>
                    <a:ea typeface="Times New Roman"/>
                    <a:cs typeface="Times New Roman"/>
                  </a:rPr>
                  <a:t> </a:t>
                </a:r>
                <a:endParaRPr lang="en-US" sz="11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360227" y="786274"/>
                <a:ext cx="91440" cy="91440"/>
              </a:xfrm>
              <a:prstGeom prst="ellipse">
                <a:avLst/>
              </a:prstGeom>
              <a:noFill/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100">
                    <a:effectLst/>
                    <a:ea typeface="Times New Roman"/>
                    <a:cs typeface="Times New Roman"/>
                  </a:rPr>
                  <a:t> </a:t>
                </a:r>
                <a:endParaRPr lang="en-US" sz="11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230483" y="620385"/>
                <a:ext cx="91440" cy="91440"/>
              </a:xfrm>
              <a:prstGeom prst="ellipse">
                <a:avLst/>
              </a:prstGeom>
              <a:noFill/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100">
                    <a:effectLst/>
                    <a:ea typeface="Times New Roman"/>
                    <a:cs typeface="Times New Roman"/>
                  </a:rPr>
                  <a:t> </a:t>
                </a:r>
                <a:endParaRPr lang="en-US" sz="11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831845" y="459747"/>
                <a:ext cx="91440" cy="9144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100">
                    <a:effectLst/>
                    <a:ea typeface="Times New Roman"/>
                    <a:cs typeface="Times New Roman"/>
                  </a:rPr>
                  <a:t> </a:t>
                </a:r>
                <a:endParaRPr lang="en-US" sz="11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599742" y="786274"/>
                <a:ext cx="91440" cy="91440"/>
              </a:xfrm>
              <a:prstGeom prst="ellipse">
                <a:avLst/>
              </a:prstGeom>
              <a:noFill/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100">
                    <a:effectLst/>
                    <a:ea typeface="Times New Roman"/>
                    <a:cs typeface="Times New Roman"/>
                  </a:rPr>
                  <a:t> </a:t>
                </a:r>
                <a:endParaRPr lang="en-US" sz="11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892805" y="786274"/>
                <a:ext cx="91440" cy="91440"/>
              </a:xfrm>
              <a:prstGeom prst="ellipse">
                <a:avLst/>
              </a:prstGeom>
              <a:solidFill>
                <a:srgbClr val="92D05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100">
                    <a:effectLst/>
                    <a:ea typeface="Times New Roman"/>
                    <a:cs typeface="Times New Roman"/>
                  </a:rPr>
                  <a:t> </a:t>
                </a:r>
                <a:endParaRPr lang="en-US" sz="11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992483" y="620385"/>
                <a:ext cx="91440" cy="9144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100">
                    <a:effectLst/>
                    <a:ea typeface="Times New Roman"/>
                    <a:cs typeface="Times New Roman"/>
                  </a:rPr>
                  <a:t> </a:t>
                </a:r>
                <a:endParaRPr lang="en-US" sz="11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1144883" y="786274"/>
                <a:ext cx="91440" cy="91440"/>
              </a:xfrm>
              <a:prstGeom prst="ellipse">
                <a:avLst/>
              </a:prstGeom>
              <a:noFill/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100">
                    <a:effectLst/>
                    <a:ea typeface="Times New Roman"/>
                    <a:cs typeface="Times New Roman"/>
                  </a:rPr>
                  <a:t> </a:t>
                </a:r>
                <a:endParaRPr lang="en-US" sz="11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1272569" y="946603"/>
                <a:ext cx="91440" cy="91440"/>
              </a:xfrm>
              <a:prstGeom prst="ellipse">
                <a:avLst/>
              </a:prstGeom>
              <a:noFill/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100">
                    <a:effectLst/>
                    <a:ea typeface="Times New Roman"/>
                    <a:cs typeface="Times New Roman"/>
                  </a:rPr>
                  <a:t> </a:t>
                </a:r>
                <a:endParaRPr lang="en-US" sz="11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1035731" y="946603"/>
                <a:ext cx="91440" cy="91440"/>
              </a:xfrm>
              <a:prstGeom prst="ellipse">
                <a:avLst/>
              </a:prstGeom>
              <a:noFill/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100">
                    <a:effectLst/>
                    <a:ea typeface="Times New Roman"/>
                    <a:cs typeface="Times New Roman"/>
                  </a:rPr>
                  <a:t> </a:t>
                </a:r>
                <a:endParaRPr lang="en-US" sz="11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715691" y="946603"/>
                <a:ext cx="91440" cy="91440"/>
              </a:xfrm>
              <a:prstGeom prst="ellipse">
                <a:avLst/>
              </a:prstGeom>
              <a:noFill/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100">
                    <a:effectLst/>
                    <a:ea typeface="Times New Roman"/>
                    <a:cs typeface="Times New Roman"/>
                  </a:rPr>
                  <a:t> </a:t>
                </a:r>
                <a:endParaRPr lang="en-US" sz="11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478853" y="946603"/>
                <a:ext cx="91440" cy="91440"/>
              </a:xfrm>
              <a:prstGeom prst="ellipse">
                <a:avLst/>
              </a:prstGeom>
              <a:noFill/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100">
                    <a:effectLst/>
                    <a:ea typeface="Times New Roman"/>
                    <a:cs typeface="Times New Roman"/>
                  </a:rPr>
                  <a:t> </a:t>
                </a:r>
                <a:endParaRPr lang="en-US" sz="11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358169" y="1118775"/>
                <a:ext cx="91440" cy="91440"/>
              </a:xfrm>
              <a:prstGeom prst="ellipse">
                <a:avLst/>
              </a:prstGeom>
              <a:noFill/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100">
                    <a:effectLst/>
                    <a:ea typeface="Times New Roman"/>
                    <a:cs typeface="Times New Roman"/>
                  </a:rPr>
                  <a:t> </a:t>
                </a:r>
                <a:endParaRPr lang="en-US" sz="11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596243" y="1118775"/>
                <a:ext cx="91440" cy="91440"/>
              </a:xfrm>
              <a:prstGeom prst="ellipse">
                <a:avLst/>
              </a:prstGeom>
              <a:noFill/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100">
                    <a:effectLst/>
                    <a:ea typeface="Times New Roman"/>
                    <a:cs typeface="Times New Roman"/>
                  </a:rPr>
                  <a:t> </a:t>
                </a:r>
                <a:endParaRPr lang="en-US" sz="11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1739243" y="291283"/>
                <a:ext cx="91440" cy="9144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100">
                    <a:effectLst/>
                    <a:ea typeface="Times New Roman"/>
                    <a:cs typeface="Times New Roman"/>
                  </a:rPr>
                  <a:t> </a:t>
                </a:r>
                <a:endParaRPr lang="en-US" sz="11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1875167" y="459747"/>
                <a:ext cx="91440" cy="9144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100">
                    <a:effectLst/>
                    <a:ea typeface="Times New Roman"/>
                    <a:cs typeface="Times New Roman"/>
                  </a:rPr>
                  <a:t> </a:t>
                </a:r>
                <a:endParaRPr lang="en-US" sz="11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1602083" y="459747"/>
                <a:ext cx="91440" cy="91440"/>
              </a:xfrm>
              <a:prstGeom prst="ellipse">
                <a:avLst/>
              </a:prstGeom>
              <a:noFill/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100">
                    <a:effectLst/>
                    <a:ea typeface="Times New Roman"/>
                    <a:cs typeface="Times New Roman"/>
                  </a:rPr>
                  <a:t> </a:t>
                </a:r>
                <a:endParaRPr lang="en-US" sz="11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1628855" y="620385"/>
                <a:ext cx="91440" cy="9144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100">
                    <a:effectLst/>
                    <a:ea typeface="Times New Roman"/>
                    <a:cs typeface="Times New Roman"/>
                  </a:rPr>
                  <a:t> </a:t>
                </a:r>
                <a:endParaRPr lang="en-US" sz="11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1756541" y="786274"/>
                <a:ext cx="91440" cy="91440"/>
              </a:xfrm>
              <a:prstGeom prst="ellipse">
                <a:avLst/>
              </a:prstGeom>
              <a:solidFill>
                <a:srgbClr val="92D05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100">
                    <a:effectLst/>
                    <a:ea typeface="Times New Roman"/>
                    <a:cs typeface="Times New Roman"/>
                  </a:rPr>
                  <a:t> </a:t>
                </a:r>
                <a:endParaRPr lang="en-US" sz="11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1517645" y="786274"/>
                <a:ext cx="91440" cy="91440"/>
              </a:xfrm>
              <a:prstGeom prst="ellipse">
                <a:avLst/>
              </a:prstGeom>
              <a:noFill/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100">
                    <a:effectLst/>
                    <a:ea typeface="Times New Roman"/>
                    <a:cs typeface="Times New Roman"/>
                  </a:rPr>
                  <a:t> </a:t>
                </a:r>
                <a:endParaRPr lang="en-US" sz="11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30" name="Oval 29"/>
              <p:cNvSpPr/>
              <p:nvPr/>
            </p:nvSpPr>
            <p:spPr>
              <a:xfrm>
                <a:off x="2112005" y="620385"/>
                <a:ext cx="91440" cy="91440"/>
              </a:xfrm>
              <a:prstGeom prst="ellipse">
                <a:avLst/>
              </a:prstGeom>
              <a:noFill/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100">
                    <a:effectLst/>
                    <a:ea typeface="Times New Roman"/>
                    <a:cs typeface="Times New Roman"/>
                  </a:rPr>
                  <a:t> </a:t>
                </a:r>
                <a:endParaRPr lang="en-US" sz="11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2016035" y="786274"/>
                <a:ext cx="91440" cy="91440"/>
              </a:xfrm>
              <a:prstGeom prst="ellipse">
                <a:avLst/>
              </a:prstGeom>
              <a:noFill/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100">
                    <a:effectLst/>
                    <a:ea typeface="Times New Roman"/>
                    <a:cs typeface="Times New Roman"/>
                  </a:rPr>
                  <a:t> </a:t>
                </a:r>
                <a:endParaRPr lang="en-US" sz="11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32" name="Oval 31"/>
              <p:cNvSpPr/>
              <p:nvPr/>
            </p:nvSpPr>
            <p:spPr>
              <a:xfrm>
                <a:off x="2262347" y="786274"/>
                <a:ext cx="91440" cy="91440"/>
              </a:xfrm>
              <a:prstGeom prst="ellipse">
                <a:avLst/>
              </a:prstGeom>
              <a:noFill/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100">
                    <a:effectLst/>
                    <a:ea typeface="Times New Roman"/>
                    <a:cs typeface="Times New Roman"/>
                  </a:rPr>
                  <a:t> </a:t>
                </a:r>
                <a:endParaRPr lang="en-US" sz="11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33" name="Oval 32"/>
              <p:cNvSpPr/>
              <p:nvPr/>
            </p:nvSpPr>
            <p:spPr>
              <a:xfrm>
                <a:off x="2135483" y="946603"/>
                <a:ext cx="91440" cy="91440"/>
              </a:xfrm>
              <a:prstGeom prst="ellipse">
                <a:avLst/>
              </a:prstGeom>
              <a:noFill/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100">
                    <a:effectLst/>
                    <a:ea typeface="Times New Roman"/>
                    <a:cs typeface="Times New Roman"/>
                  </a:rPr>
                  <a:t> </a:t>
                </a:r>
                <a:endParaRPr lang="en-US" sz="11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1898645" y="946603"/>
                <a:ext cx="91440" cy="91440"/>
              </a:xfrm>
              <a:prstGeom prst="ellipse">
                <a:avLst/>
              </a:prstGeom>
              <a:noFill/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100">
                    <a:effectLst/>
                    <a:ea typeface="Times New Roman"/>
                    <a:cs typeface="Times New Roman"/>
                  </a:rPr>
                  <a:t> </a:t>
                </a:r>
                <a:endParaRPr lang="en-US" sz="11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35" name="Oval 34"/>
              <p:cNvSpPr/>
              <p:nvPr/>
            </p:nvSpPr>
            <p:spPr>
              <a:xfrm>
                <a:off x="3058589" y="291283"/>
                <a:ext cx="91440" cy="9144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100">
                    <a:effectLst/>
                    <a:ea typeface="Times New Roman"/>
                    <a:cs typeface="Times New Roman"/>
                  </a:rPr>
                  <a:t> </a:t>
                </a:r>
                <a:endParaRPr lang="en-US" sz="11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36" name="Oval 35"/>
              <p:cNvSpPr/>
              <p:nvPr/>
            </p:nvSpPr>
            <p:spPr>
              <a:xfrm>
                <a:off x="3318083" y="459747"/>
                <a:ext cx="91440" cy="91440"/>
              </a:xfrm>
              <a:prstGeom prst="ellipse">
                <a:avLst/>
              </a:prstGeom>
              <a:noFill/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100">
                    <a:effectLst/>
                    <a:ea typeface="Times New Roman"/>
                    <a:cs typeface="Times New Roman"/>
                  </a:rPr>
                  <a:t> </a:t>
                </a:r>
                <a:endParaRPr lang="en-US" sz="11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37" name="Oval 36"/>
              <p:cNvSpPr/>
              <p:nvPr/>
            </p:nvSpPr>
            <p:spPr>
              <a:xfrm>
                <a:off x="3478721" y="620385"/>
                <a:ext cx="91440" cy="91440"/>
              </a:xfrm>
              <a:prstGeom prst="ellipse">
                <a:avLst/>
              </a:prstGeom>
              <a:noFill/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100">
                    <a:effectLst/>
                    <a:ea typeface="Times New Roman"/>
                    <a:cs typeface="Times New Roman"/>
                  </a:rPr>
                  <a:t> </a:t>
                </a:r>
                <a:endParaRPr lang="en-US" sz="11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3236525" y="620385"/>
                <a:ext cx="91440" cy="91440"/>
              </a:xfrm>
              <a:prstGeom prst="ellipse">
                <a:avLst/>
              </a:prstGeom>
              <a:noFill/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100">
                    <a:effectLst/>
                    <a:ea typeface="Times New Roman"/>
                    <a:cs typeface="Times New Roman"/>
                  </a:rPr>
                  <a:t> </a:t>
                </a:r>
                <a:endParaRPr lang="en-US" sz="11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39" name="Oval 38"/>
              <p:cNvSpPr/>
              <p:nvPr/>
            </p:nvSpPr>
            <p:spPr>
              <a:xfrm>
                <a:off x="2828753" y="459747"/>
                <a:ext cx="91440" cy="9144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100">
                    <a:effectLst/>
                    <a:ea typeface="Times New Roman"/>
                    <a:cs typeface="Times New Roman"/>
                  </a:rPr>
                  <a:t> </a:t>
                </a:r>
                <a:endParaRPr lang="en-US" sz="11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3033875" y="620385"/>
                <a:ext cx="91440" cy="9144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100">
                    <a:effectLst/>
                    <a:ea typeface="Times New Roman"/>
                    <a:cs typeface="Times New Roman"/>
                  </a:rPr>
                  <a:t> </a:t>
                </a:r>
                <a:endParaRPr lang="en-US" sz="11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41" name="Oval 40"/>
              <p:cNvSpPr/>
              <p:nvPr/>
            </p:nvSpPr>
            <p:spPr>
              <a:xfrm>
                <a:off x="3145085" y="786274"/>
                <a:ext cx="91440" cy="91440"/>
              </a:xfrm>
              <a:prstGeom prst="ellipse">
                <a:avLst/>
              </a:prstGeom>
              <a:solidFill>
                <a:srgbClr val="92D05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100">
                    <a:effectLst/>
                    <a:ea typeface="Times New Roman"/>
                    <a:cs typeface="Times New Roman"/>
                  </a:rPr>
                  <a:t> </a:t>
                </a:r>
                <a:endParaRPr lang="en-US" sz="11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42" name="Oval 41"/>
              <p:cNvSpPr/>
              <p:nvPr/>
            </p:nvSpPr>
            <p:spPr>
              <a:xfrm>
                <a:off x="2635163" y="620385"/>
                <a:ext cx="91440" cy="91440"/>
              </a:xfrm>
              <a:prstGeom prst="ellipse">
                <a:avLst/>
              </a:prstGeom>
              <a:noFill/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100">
                    <a:effectLst/>
                    <a:ea typeface="Times New Roman"/>
                    <a:cs typeface="Times New Roman"/>
                  </a:rPr>
                  <a:t> </a:t>
                </a:r>
                <a:endParaRPr lang="en-US" sz="11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43" name="Oval 42"/>
              <p:cNvSpPr/>
              <p:nvPr/>
            </p:nvSpPr>
            <p:spPr>
              <a:xfrm>
                <a:off x="2515715" y="786274"/>
                <a:ext cx="91440" cy="91440"/>
              </a:xfrm>
              <a:prstGeom prst="ellipse">
                <a:avLst/>
              </a:prstGeom>
              <a:noFill/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100">
                    <a:effectLst/>
                    <a:ea typeface="Times New Roman"/>
                    <a:cs typeface="Times New Roman"/>
                  </a:rPr>
                  <a:t> </a:t>
                </a:r>
                <a:endParaRPr lang="en-US" sz="11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44" name="Oval 43"/>
              <p:cNvSpPr/>
              <p:nvPr/>
            </p:nvSpPr>
            <p:spPr>
              <a:xfrm>
                <a:off x="2747609" y="786274"/>
                <a:ext cx="91440" cy="91440"/>
              </a:xfrm>
              <a:prstGeom prst="ellipse">
                <a:avLst/>
              </a:prstGeom>
              <a:noFill/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100">
                    <a:effectLst/>
                    <a:ea typeface="Times New Roman"/>
                    <a:cs typeface="Times New Roman"/>
                  </a:rPr>
                  <a:t> </a:t>
                </a:r>
                <a:endParaRPr lang="en-US" sz="11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45" name="Oval 44"/>
              <p:cNvSpPr/>
              <p:nvPr/>
            </p:nvSpPr>
            <p:spPr>
              <a:xfrm>
                <a:off x="2916485" y="786274"/>
                <a:ext cx="91440" cy="91440"/>
              </a:xfrm>
              <a:prstGeom prst="ellipse">
                <a:avLst/>
              </a:prstGeom>
              <a:noFill/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100">
                    <a:effectLst/>
                    <a:ea typeface="Times New Roman"/>
                    <a:cs typeface="Times New Roman"/>
                  </a:rPr>
                  <a:t> </a:t>
                </a:r>
                <a:endParaRPr lang="en-US" sz="1100">
                  <a:effectLst/>
                  <a:ea typeface="Calibri"/>
                  <a:cs typeface="Times New Roman"/>
                </a:endParaRPr>
              </a:p>
            </p:txBody>
          </p:sp>
          <p:cxnSp>
            <p:nvCxnSpPr>
              <p:cNvPr id="46" name="Straight Connector 45"/>
              <p:cNvCxnSpPr>
                <a:stCxn id="8" idx="5"/>
                <a:endCxn id="13" idx="1"/>
              </p:cNvCxnSpPr>
              <p:nvPr/>
            </p:nvCxnSpPr>
            <p:spPr>
              <a:xfrm>
                <a:off x="639735" y="369332"/>
                <a:ext cx="205501" cy="103806"/>
              </a:xfrm>
              <a:prstGeom prst="line">
                <a:avLst/>
              </a:prstGeom>
              <a:ln w="95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>
                <a:stCxn id="8" idx="3"/>
                <a:endCxn id="10" idx="7"/>
              </p:cNvCxnSpPr>
              <p:nvPr/>
            </p:nvCxnSpPr>
            <p:spPr>
              <a:xfrm flipH="1">
                <a:off x="424122" y="369332"/>
                <a:ext cx="150955" cy="103806"/>
              </a:xfrm>
              <a:prstGeom prst="line">
                <a:avLst/>
              </a:prstGeom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>
                <a:stCxn id="9" idx="1"/>
                <a:endCxn id="10" idx="5"/>
              </p:cNvCxnSpPr>
              <p:nvPr/>
            </p:nvCxnSpPr>
            <p:spPr>
              <a:xfrm flipH="1" flipV="1">
                <a:off x="424122" y="537796"/>
                <a:ext cx="75124" cy="95980"/>
              </a:xfrm>
              <a:prstGeom prst="line">
                <a:avLst/>
              </a:prstGeom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>
                <a:stCxn id="12" idx="7"/>
                <a:endCxn id="10" idx="3"/>
              </p:cNvCxnSpPr>
              <p:nvPr/>
            </p:nvCxnSpPr>
            <p:spPr>
              <a:xfrm flipV="1">
                <a:off x="308532" y="537796"/>
                <a:ext cx="50932" cy="95980"/>
              </a:xfrm>
              <a:prstGeom prst="line">
                <a:avLst/>
              </a:prstGeom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>
                <a:stCxn id="11" idx="7"/>
                <a:endCxn id="9" idx="3"/>
              </p:cNvCxnSpPr>
              <p:nvPr/>
            </p:nvCxnSpPr>
            <p:spPr>
              <a:xfrm flipV="1">
                <a:off x="438276" y="698434"/>
                <a:ext cx="60970" cy="101231"/>
              </a:xfrm>
              <a:prstGeom prst="line">
                <a:avLst/>
              </a:prstGeom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>
                <a:stCxn id="14" idx="1"/>
                <a:endCxn id="9" idx="5"/>
              </p:cNvCxnSpPr>
              <p:nvPr/>
            </p:nvCxnSpPr>
            <p:spPr>
              <a:xfrm flipH="1" flipV="1">
                <a:off x="563904" y="698434"/>
                <a:ext cx="49229" cy="101231"/>
              </a:xfrm>
              <a:prstGeom prst="line">
                <a:avLst/>
              </a:prstGeom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>
                <a:stCxn id="21" idx="7"/>
                <a:endCxn id="14" idx="3"/>
              </p:cNvCxnSpPr>
              <p:nvPr/>
            </p:nvCxnSpPr>
            <p:spPr>
              <a:xfrm flipV="1">
                <a:off x="556902" y="864323"/>
                <a:ext cx="56231" cy="95671"/>
              </a:xfrm>
              <a:prstGeom prst="line">
                <a:avLst/>
              </a:prstGeom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>
                <a:stCxn id="20" idx="1"/>
                <a:endCxn id="14" idx="5"/>
              </p:cNvCxnSpPr>
              <p:nvPr/>
            </p:nvCxnSpPr>
            <p:spPr>
              <a:xfrm flipH="1" flipV="1">
                <a:off x="677791" y="864323"/>
                <a:ext cx="51291" cy="95671"/>
              </a:xfrm>
              <a:prstGeom prst="line">
                <a:avLst/>
              </a:prstGeom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>
                <a:stCxn id="23" idx="1"/>
                <a:endCxn id="21" idx="5"/>
              </p:cNvCxnSpPr>
              <p:nvPr/>
            </p:nvCxnSpPr>
            <p:spPr>
              <a:xfrm flipH="1" flipV="1">
                <a:off x="556902" y="1024652"/>
                <a:ext cx="52732" cy="107514"/>
              </a:xfrm>
              <a:prstGeom prst="line">
                <a:avLst/>
              </a:prstGeom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>
                <a:stCxn id="22" idx="7"/>
                <a:endCxn id="21" idx="3"/>
              </p:cNvCxnSpPr>
              <p:nvPr/>
            </p:nvCxnSpPr>
            <p:spPr>
              <a:xfrm flipV="1">
                <a:off x="436218" y="1024652"/>
                <a:ext cx="56026" cy="107514"/>
              </a:xfrm>
              <a:prstGeom prst="line">
                <a:avLst/>
              </a:prstGeom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>
                <a:stCxn id="7" idx="7"/>
                <a:endCxn id="13" idx="3"/>
              </p:cNvCxnSpPr>
              <p:nvPr/>
            </p:nvCxnSpPr>
            <p:spPr>
              <a:xfrm flipV="1">
                <a:off x="817218" y="537796"/>
                <a:ext cx="28018" cy="95980"/>
              </a:xfrm>
              <a:prstGeom prst="line">
                <a:avLst/>
              </a:prstGeom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>
                <a:stCxn id="16" idx="1"/>
                <a:endCxn id="13" idx="5"/>
              </p:cNvCxnSpPr>
              <p:nvPr/>
            </p:nvCxnSpPr>
            <p:spPr>
              <a:xfrm flipH="1" flipV="1">
                <a:off x="909894" y="537796"/>
                <a:ext cx="95980" cy="95980"/>
              </a:xfrm>
              <a:prstGeom prst="line">
                <a:avLst/>
              </a:prstGeom>
              <a:ln w="95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/>
              <p:cNvCxnSpPr>
                <a:stCxn id="15" idx="7"/>
                <a:endCxn id="16" idx="3"/>
              </p:cNvCxnSpPr>
              <p:nvPr/>
            </p:nvCxnSpPr>
            <p:spPr>
              <a:xfrm flipV="1">
                <a:off x="970854" y="698434"/>
                <a:ext cx="35020" cy="101231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>
                <a:stCxn id="17" idx="1"/>
                <a:endCxn id="16" idx="5"/>
              </p:cNvCxnSpPr>
              <p:nvPr/>
            </p:nvCxnSpPr>
            <p:spPr>
              <a:xfrm flipH="1" flipV="1">
                <a:off x="1070532" y="698434"/>
                <a:ext cx="87742" cy="101231"/>
              </a:xfrm>
              <a:prstGeom prst="line">
                <a:avLst/>
              </a:prstGeom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/>
              <p:cNvCxnSpPr>
                <a:stCxn id="19" idx="7"/>
                <a:endCxn id="17" idx="3"/>
              </p:cNvCxnSpPr>
              <p:nvPr/>
            </p:nvCxnSpPr>
            <p:spPr>
              <a:xfrm flipV="1">
                <a:off x="1113780" y="864323"/>
                <a:ext cx="44494" cy="95671"/>
              </a:xfrm>
              <a:prstGeom prst="line">
                <a:avLst/>
              </a:prstGeom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>
                <a:stCxn id="18" idx="1"/>
                <a:endCxn id="17" idx="5"/>
              </p:cNvCxnSpPr>
              <p:nvPr/>
            </p:nvCxnSpPr>
            <p:spPr>
              <a:xfrm flipH="1" flipV="1">
                <a:off x="1222932" y="864323"/>
                <a:ext cx="63028" cy="95671"/>
              </a:xfrm>
              <a:prstGeom prst="line">
                <a:avLst/>
              </a:prstGeom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/>
              <p:cNvCxnSpPr>
                <a:stCxn id="26" idx="7"/>
                <a:endCxn id="24" idx="3"/>
              </p:cNvCxnSpPr>
              <p:nvPr/>
            </p:nvCxnSpPr>
            <p:spPr>
              <a:xfrm flipV="1">
                <a:off x="1680132" y="369332"/>
                <a:ext cx="72502" cy="103806"/>
              </a:xfrm>
              <a:prstGeom prst="line">
                <a:avLst/>
              </a:prstGeom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>
                <a:stCxn id="25" idx="1"/>
                <a:endCxn id="24" idx="5"/>
              </p:cNvCxnSpPr>
              <p:nvPr/>
            </p:nvCxnSpPr>
            <p:spPr>
              <a:xfrm flipH="1" flipV="1">
                <a:off x="1817292" y="369332"/>
                <a:ext cx="71266" cy="103806"/>
              </a:xfrm>
              <a:prstGeom prst="line">
                <a:avLst/>
              </a:prstGeom>
              <a:ln w="95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/>
              <p:cNvCxnSpPr>
                <a:stCxn id="27" idx="7"/>
                <a:endCxn id="25" idx="3"/>
              </p:cNvCxnSpPr>
              <p:nvPr/>
            </p:nvCxnSpPr>
            <p:spPr>
              <a:xfrm flipV="1">
                <a:off x="1706904" y="537796"/>
                <a:ext cx="181655" cy="95981"/>
              </a:xfrm>
              <a:prstGeom prst="line">
                <a:avLst/>
              </a:prstGeom>
              <a:ln w="95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>
                <a:stCxn id="30" idx="1"/>
                <a:endCxn id="25" idx="5"/>
              </p:cNvCxnSpPr>
              <p:nvPr/>
            </p:nvCxnSpPr>
            <p:spPr>
              <a:xfrm flipH="1" flipV="1">
                <a:off x="1953216" y="537796"/>
                <a:ext cx="172180" cy="95980"/>
              </a:xfrm>
              <a:prstGeom prst="line">
                <a:avLst/>
              </a:prstGeom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/>
              <p:cNvCxnSpPr>
                <a:stCxn id="28" idx="1"/>
                <a:endCxn id="27" idx="5"/>
              </p:cNvCxnSpPr>
              <p:nvPr/>
            </p:nvCxnSpPr>
            <p:spPr>
              <a:xfrm flipH="1" flipV="1">
                <a:off x="1706904" y="698434"/>
                <a:ext cx="63028" cy="101231"/>
              </a:xfrm>
              <a:prstGeom prst="line">
                <a:avLst/>
              </a:prstGeom>
              <a:ln w="95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/>
              <p:cNvCxnSpPr>
                <a:stCxn id="29" idx="7"/>
                <a:endCxn id="27" idx="3"/>
              </p:cNvCxnSpPr>
              <p:nvPr/>
            </p:nvCxnSpPr>
            <p:spPr>
              <a:xfrm flipV="1">
                <a:off x="1595694" y="698434"/>
                <a:ext cx="46552" cy="101231"/>
              </a:xfrm>
              <a:prstGeom prst="line">
                <a:avLst/>
              </a:prstGeom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>
                <a:stCxn id="31" idx="7"/>
                <a:endCxn id="30" idx="3"/>
              </p:cNvCxnSpPr>
              <p:nvPr/>
            </p:nvCxnSpPr>
            <p:spPr>
              <a:xfrm flipV="1">
                <a:off x="2094084" y="698434"/>
                <a:ext cx="31312" cy="101231"/>
              </a:xfrm>
              <a:prstGeom prst="line">
                <a:avLst/>
              </a:prstGeom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>
                <a:stCxn id="32" idx="1"/>
                <a:endCxn id="30" idx="5"/>
              </p:cNvCxnSpPr>
              <p:nvPr/>
            </p:nvCxnSpPr>
            <p:spPr>
              <a:xfrm flipH="1" flipV="1">
                <a:off x="2190054" y="698434"/>
                <a:ext cx="85684" cy="101231"/>
              </a:xfrm>
              <a:prstGeom prst="line">
                <a:avLst/>
              </a:prstGeom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/>
              <p:cNvCxnSpPr>
                <a:stCxn id="33" idx="1"/>
                <a:endCxn id="31" idx="5"/>
              </p:cNvCxnSpPr>
              <p:nvPr/>
            </p:nvCxnSpPr>
            <p:spPr>
              <a:xfrm flipH="1" flipV="1">
                <a:off x="2094084" y="864323"/>
                <a:ext cx="54790" cy="95671"/>
              </a:xfrm>
              <a:prstGeom prst="line">
                <a:avLst/>
              </a:prstGeom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/>
              <p:cNvCxnSpPr>
                <a:stCxn id="34" idx="7"/>
                <a:endCxn id="31" idx="3"/>
              </p:cNvCxnSpPr>
              <p:nvPr/>
            </p:nvCxnSpPr>
            <p:spPr>
              <a:xfrm flipV="1">
                <a:off x="1976694" y="864323"/>
                <a:ext cx="52732" cy="95671"/>
              </a:xfrm>
              <a:prstGeom prst="line">
                <a:avLst/>
              </a:prstGeom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/>
              <p:cNvCxnSpPr>
                <a:stCxn id="39" idx="7"/>
                <a:endCxn id="35" idx="3"/>
              </p:cNvCxnSpPr>
              <p:nvPr/>
            </p:nvCxnSpPr>
            <p:spPr>
              <a:xfrm flipV="1">
                <a:off x="2906802" y="369332"/>
                <a:ext cx="165178" cy="103806"/>
              </a:xfrm>
              <a:prstGeom prst="line">
                <a:avLst/>
              </a:prstGeom>
              <a:ln w="95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/>
              <p:cNvCxnSpPr>
                <a:stCxn id="36" idx="1"/>
                <a:endCxn id="35" idx="5"/>
              </p:cNvCxnSpPr>
              <p:nvPr/>
            </p:nvCxnSpPr>
            <p:spPr>
              <a:xfrm flipH="1" flipV="1">
                <a:off x="3136638" y="369332"/>
                <a:ext cx="194836" cy="103806"/>
              </a:xfrm>
              <a:prstGeom prst="line">
                <a:avLst/>
              </a:prstGeom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/>
              <p:cNvCxnSpPr>
                <a:stCxn id="38" idx="7"/>
                <a:endCxn id="36" idx="3"/>
              </p:cNvCxnSpPr>
              <p:nvPr/>
            </p:nvCxnSpPr>
            <p:spPr>
              <a:xfrm flipV="1">
                <a:off x="3314574" y="537796"/>
                <a:ext cx="16900" cy="95980"/>
              </a:xfrm>
              <a:prstGeom prst="line">
                <a:avLst/>
              </a:prstGeom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/>
              <p:cNvCxnSpPr>
                <a:stCxn id="37" idx="1"/>
                <a:endCxn id="36" idx="5"/>
              </p:cNvCxnSpPr>
              <p:nvPr/>
            </p:nvCxnSpPr>
            <p:spPr>
              <a:xfrm flipH="1" flipV="1">
                <a:off x="3396132" y="537796"/>
                <a:ext cx="95980" cy="95980"/>
              </a:xfrm>
              <a:prstGeom prst="line">
                <a:avLst/>
              </a:prstGeom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/>
              <p:cNvCxnSpPr>
                <a:stCxn id="41" idx="1"/>
                <a:endCxn id="40" idx="5"/>
              </p:cNvCxnSpPr>
              <p:nvPr/>
            </p:nvCxnSpPr>
            <p:spPr>
              <a:xfrm flipH="1" flipV="1">
                <a:off x="3111924" y="698434"/>
                <a:ext cx="46552" cy="101231"/>
              </a:xfrm>
              <a:prstGeom prst="line">
                <a:avLst/>
              </a:prstGeom>
              <a:ln w="95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/>
              <p:cNvCxnSpPr>
                <a:stCxn id="45" idx="7"/>
                <a:endCxn id="40" idx="3"/>
              </p:cNvCxnSpPr>
              <p:nvPr/>
            </p:nvCxnSpPr>
            <p:spPr>
              <a:xfrm flipV="1">
                <a:off x="2994534" y="698434"/>
                <a:ext cx="52732" cy="101231"/>
              </a:xfrm>
              <a:prstGeom prst="line">
                <a:avLst/>
              </a:prstGeom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/>
              <p:cNvCxnSpPr>
                <a:stCxn id="42" idx="7"/>
                <a:endCxn id="39" idx="3"/>
              </p:cNvCxnSpPr>
              <p:nvPr/>
            </p:nvCxnSpPr>
            <p:spPr>
              <a:xfrm flipV="1">
                <a:off x="2713212" y="537796"/>
                <a:ext cx="128932" cy="95980"/>
              </a:xfrm>
              <a:prstGeom prst="line">
                <a:avLst/>
              </a:prstGeom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/>
              <p:cNvCxnSpPr>
                <a:stCxn id="44" idx="1"/>
                <a:endCxn id="42" idx="5"/>
              </p:cNvCxnSpPr>
              <p:nvPr/>
            </p:nvCxnSpPr>
            <p:spPr>
              <a:xfrm flipH="1" flipV="1">
                <a:off x="2713212" y="698434"/>
                <a:ext cx="47788" cy="101231"/>
              </a:xfrm>
              <a:prstGeom prst="line">
                <a:avLst/>
              </a:prstGeom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>
                <a:stCxn id="43" idx="7"/>
                <a:endCxn id="42" idx="3"/>
              </p:cNvCxnSpPr>
              <p:nvPr/>
            </p:nvCxnSpPr>
            <p:spPr>
              <a:xfrm flipV="1">
                <a:off x="2593764" y="698434"/>
                <a:ext cx="54790" cy="101231"/>
              </a:xfrm>
              <a:prstGeom prst="line">
                <a:avLst/>
              </a:prstGeom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>
                <a:stCxn id="39" idx="5"/>
                <a:endCxn id="40" idx="1"/>
              </p:cNvCxnSpPr>
              <p:nvPr/>
            </p:nvCxnSpPr>
            <p:spPr>
              <a:xfrm>
                <a:off x="2906802" y="537796"/>
                <a:ext cx="140464" cy="95981"/>
              </a:xfrm>
              <a:prstGeom prst="line">
                <a:avLst/>
              </a:prstGeom>
              <a:ln w="95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2" name="TextBox 262"/>
                  <p:cNvSpPr txBox="1"/>
                  <p:nvPr/>
                </p:nvSpPr>
                <p:spPr>
                  <a:xfrm>
                    <a:off x="0" y="105695"/>
                    <a:ext cx="527685" cy="2698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pPr marL="0" marR="0">
                      <a:spcBef>
                        <a:spcPts val="0"/>
                      </a:spcBef>
                      <a:spcAft>
                        <a:spcPts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2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</m:ctrlPr>
                            </m:sSubPr>
                            <m:e>
                              <m:r>
                                <a:rPr lang="en-US" sz="12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𝑡𝑟𝑒𝑒</m:t>
                              </m:r>
                            </m:e>
                            <m:sub>
                              <m:r>
                                <a:rPr lang="en-US" sz="12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1200">
                      <a:effectLst/>
                      <a:latin typeface="Times New Roman"/>
                      <a:ea typeface="Times New Roman"/>
                    </a:endParaRPr>
                  </a:p>
                </p:txBody>
              </p:sp>
            </mc:Choice>
            <mc:Fallback xmlns="">
              <p:sp>
                <p:nvSpPr>
                  <p:cNvPr id="82" name="TextBox 26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0" y="105695"/>
                    <a:ext cx="527685" cy="269875"/>
                  </a:xfrm>
                  <a:prstGeom prst="rect">
                    <a:avLst/>
                  </a:prstGeom>
                  <a:blipFill rotWithShape="1">
                    <a:blip r:embed="rId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3" name="TextBox 263"/>
                  <p:cNvSpPr txBox="1"/>
                  <p:nvPr/>
                </p:nvSpPr>
                <p:spPr>
                  <a:xfrm>
                    <a:off x="1123545" y="105695"/>
                    <a:ext cx="531495" cy="2698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pPr marL="0" marR="0">
                      <a:spcBef>
                        <a:spcPts val="0"/>
                      </a:spcBef>
                      <a:spcAft>
                        <a:spcPts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2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</m:ctrlPr>
                            </m:sSubPr>
                            <m:e>
                              <m:r>
                                <a:rPr lang="en-US" sz="12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𝑡𝑟𝑒𝑒</m:t>
                              </m:r>
                            </m:e>
                            <m:sub>
                              <m:r>
                                <a:rPr lang="en-US" sz="12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1200">
                      <a:effectLst/>
                      <a:latin typeface="Times New Roman"/>
                      <a:ea typeface="Times New Roman"/>
                    </a:endParaRPr>
                  </a:p>
                </p:txBody>
              </p:sp>
            </mc:Choice>
            <mc:Fallback xmlns="">
              <p:sp>
                <p:nvSpPr>
                  <p:cNvPr id="83" name="TextBox 26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23545" y="105695"/>
                    <a:ext cx="531495" cy="269875"/>
                  </a:xfrm>
                  <a:prstGeom prst="rect">
                    <a:avLst/>
                  </a:prstGeom>
                  <a:blipFill rotWithShape="1"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4" name="TextBox 264"/>
                  <p:cNvSpPr txBox="1"/>
                  <p:nvPr/>
                </p:nvSpPr>
                <p:spPr>
                  <a:xfrm>
                    <a:off x="2470471" y="105695"/>
                    <a:ext cx="536575" cy="2698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pPr marL="0" marR="0">
                      <a:spcBef>
                        <a:spcPts val="0"/>
                      </a:spcBef>
                      <a:spcAft>
                        <a:spcPts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2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</m:ctrlPr>
                            </m:sSubPr>
                            <m:e>
                              <m:r>
                                <a:rPr lang="en-US" sz="12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𝑡𝑟𝑒𝑒</m:t>
                              </m:r>
                            </m:e>
                            <m:sub>
                              <m:r>
                                <a:rPr lang="en-US" sz="12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𝑏</m:t>
                              </m:r>
                            </m:sub>
                          </m:sSub>
                        </m:oMath>
                      </m:oMathPara>
                    </a14:m>
                    <a:endParaRPr lang="en-US" sz="1200">
                      <a:effectLst/>
                      <a:latin typeface="Times New Roman"/>
                      <a:ea typeface="Times New Roman"/>
                    </a:endParaRPr>
                  </a:p>
                </p:txBody>
              </p:sp>
            </mc:Choice>
            <mc:Fallback xmlns="">
              <p:sp>
                <p:nvSpPr>
                  <p:cNvPr id="84" name="TextBox 26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70471" y="105695"/>
                    <a:ext cx="536575" cy="269875"/>
                  </a:xfrm>
                  <a:prstGeom prst="rect">
                    <a:avLst/>
                  </a:prstGeom>
                  <a:blipFill rotWithShape="1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85" name="TextBox 265"/>
              <p:cNvSpPr txBox="1"/>
              <p:nvPr/>
            </p:nvSpPr>
            <p:spPr>
              <a:xfrm>
                <a:off x="2127245" y="0"/>
                <a:ext cx="343364" cy="369332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800" kern="1200">
                    <a:solidFill>
                      <a:srgbClr val="000000"/>
                    </a:solidFill>
                    <a:effectLst/>
                    <a:latin typeface="Calibri"/>
                    <a:ea typeface="Times New Roman"/>
                    <a:cs typeface="Times New Roman"/>
                  </a:rPr>
                  <a:t>…</a:t>
                </a:r>
                <a:endParaRPr lang="en-US" sz="1200">
                  <a:effectLst/>
                  <a:latin typeface="Times New Roman"/>
                  <a:ea typeface="Times New Roman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6" name="TextBox 267"/>
                  <p:cNvSpPr txBox="1"/>
                  <p:nvPr/>
                </p:nvSpPr>
                <p:spPr>
                  <a:xfrm>
                    <a:off x="459198" y="64609"/>
                    <a:ext cx="263525" cy="25527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pPr marL="0" marR="0">
                      <a:spcBef>
                        <a:spcPts val="0"/>
                      </a:spcBef>
                      <a:spcAft>
                        <a:spcPts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100" b="1" i="1" kern="1200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𝒙</m:t>
                          </m:r>
                        </m:oMath>
                      </m:oMathPara>
                    </a14:m>
                    <a:endParaRPr lang="en-US" sz="1200">
                      <a:effectLst/>
                      <a:latin typeface="Times New Roman"/>
                      <a:ea typeface="Times New Roman"/>
                    </a:endParaRPr>
                  </a:p>
                </p:txBody>
              </p:sp>
            </mc:Choice>
            <mc:Fallback xmlns="">
              <p:sp>
                <p:nvSpPr>
                  <p:cNvPr id="86" name="TextBox 26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59198" y="64609"/>
                    <a:ext cx="263525" cy="255270"/>
                  </a:xfrm>
                  <a:prstGeom prst="rect">
                    <a:avLst/>
                  </a:prstGeom>
                  <a:blipFill rotWithShape="1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7" name="TextBox 268"/>
                  <p:cNvSpPr txBox="1"/>
                  <p:nvPr/>
                </p:nvSpPr>
                <p:spPr>
                  <a:xfrm>
                    <a:off x="1637704" y="64609"/>
                    <a:ext cx="263525" cy="25527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pPr marL="0" marR="0">
                      <a:spcBef>
                        <a:spcPts val="0"/>
                      </a:spcBef>
                      <a:spcAft>
                        <a:spcPts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100" b="1" i="1" kern="1200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𝒙</m:t>
                          </m:r>
                        </m:oMath>
                      </m:oMathPara>
                    </a14:m>
                    <a:endParaRPr lang="en-US" sz="1200">
                      <a:effectLst/>
                      <a:latin typeface="Times New Roman"/>
                      <a:ea typeface="Times New Roman"/>
                    </a:endParaRPr>
                  </a:p>
                </p:txBody>
              </p:sp>
            </mc:Choice>
            <mc:Fallback xmlns="">
              <p:sp>
                <p:nvSpPr>
                  <p:cNvPr id="87" name="TextBox 26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637704" y="64609"/>
                    <a:ext cx="263525" cy="255270"/>
                  </a:xfrm>
                  <a:prstGeom prst="rect">
                    <a:avLst/>
                  </a:prstGeom>
                  <a:blipFill rotWithShape="1"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8" name="TextBox 269"/>
                  <p:cNvSpPr txBox="1"/>
                  <p:nvPr/>
                </p:nvSpPr>
                <p:spPr>
                  <a:xfrm>
                    <a:off x="2957680" y="64609"/>
                    <a:ext cx="263525" cy="25527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pPr marL="0" marR="0">
                      <a:spcBef>
                        <a:spcPts val="0"/>
                      </a:spcBef>
                      <a:spcAft>
                        <a:spcPts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100" b="1" i="1" kern="1200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𝒙</m:t>
                          </m:r>
                        </m:oMath>
                      </m:oMathPara>
                    </a14:m>
                    <a:endParaRPr lang="en-US" sz="1200">
                      <a:effectLst/>
                      <a:latin typeface="Times New Roman"/>
                      <a:ea typeface="Times New Roman"/>
                    </a:endParaRPr>
                  </a:p>
                </p:txBody>
              </p:sp>
            </mc:Choice>
            <mc:Fallback xmlns="">
              <p:sp>
                <p:nvSpPr>
                  <p:cNvPr id="88" name="TextBox 26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957680" y="64609"/>
                    <a:ext cx="263525" cy="255270"/>
                  </a:xfrm>
                  <a:prstGeom prst="rect">
                    <a:avLst/>
                  </a:prstGeom>
                  <a:blipFill rotWithShape="1"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9" name="TextBox 270"/>
                  <p:cNvSpPr txBox="1"/>
                  <p:nvPr/>
                </p:nvSpPr>
                <p:spPr>
                  <a:xfrm>
                    <a:off x="561729" y="1194309"/>
                    <a:ext cx="721360" cy="26479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pPr marL="0" marR="0">
                      <a:spcBef>
                        <a:spcPts val="0"/>
                      </a:spcBef>
                      <a:spcAft>
                        <a:spcPts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6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sz="16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  <a:cs typeface="Times New Roman"/>
                                    </a:rPr>
                                  </m:ctrlPr>
                                </m:accPr>
                                <m:e>
                                  <m:r>
                                    <a:rPr lang="en-US" sz="16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  <a:cs typeface="Times New Roman"/>
                                    </a:rPr>
                                    <m:t>𝐶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16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600" i="1" kern="1200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=</m:t>
                          </m:r>
                          <m:r>
                            <a:rPr lang="en-US" sz="1600" i="1" kern="1200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𝐶𝑎𝑡</m:t>
                          </m:r>
                        </m:oMath>
                      </m:oMathPara>
                    </a14:m>
                    <a:endParaRPr lang="en-US" sz="1600" dirty="0">
                      <a:effectLst/>
                      <a:latin typeface="Times New Roman"/>
                      <a:ea typeface="Times New Roman"/>
                    </a:endParaRPr>
                  </a:p>
                </p:txBody>
              </p:sp>
            </mc:Choice>
            <mc:Fallback xmlns="">
              <p:sp>
                <p:nvSpPr>
                  <p:cNvPr id="89" name="TextBox 27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1729" y="1194309"/>
                    <a:ext cx="721360" cy="264795"/>
                  </a:xfrm>
                  <a:prstGeom prst="rect">
                    <a:avLst/>
                  </a:prstGeom>
                  <a:blipFill rotWithShape="1"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90" name="Straight Connector 89"/>
              <p:cNvCxnSpPr>
                <a:stCxn id="91" idx="2"/>
                <a:endCxn id="97" idx="0"/>
              </p:cNvCxnSpPr>
              <p:nvPr/>
            </p:nvCxnSpPr>
            <p:spPr>
              <a:xfrm>
                <a:off x="1812861" y="1461956"/>
                <a:ext cx="313" cy="295730"/>
              </a:xfrm>
              <a:prstGeom prst="line">
                <a:avLst/>
              </a:prstGeom>
              <a:ln w="6350">
                <a:solidFill>
                  <a:schemeClr val="bg1">
                    <a:lumMod val="65000"/>
                  </a:schemeClr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1" name="TextBox 294"/>
                  <p:cNvSpPr txBox="1"/>
                  <p:nvPr/>
                </p:nvSpPr>
                <p:spPr>
                  <a:xfrm>
                    <a:off x="1429887" y="1194309"/>
                    <a:ext cx="724535" cy="26479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pPr marL="0" marR="0">
                      <a:spcBef>
                        <a:spcPts val="0"/>
                      </a:spcBef>
                      <a:spcAft>
                        <a:spcPts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6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sz="16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  <a:cs typeface="Times New Roman"/>
                                    </a:rPr>
                                  </m:ctrlPr>
                                </m:accPr>
                                <m:e>
                                  <m:r>
                                    <a:rPr lang="en-US" sz="16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  <a:cs typeface="Times New Roman"/>
                                    </a:rPr>
                                    <m:t>𝐶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16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600" i="1" kern="1200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=</m:t>
                          </m:r>
                          <m:r>
                            <a:rPr lang="en-US" sz="1600" i="1" kern="1200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𝐶𝑎𝑡</m:t>
                          </m:r>
                        </m:oMath>
                      </m:oMathPara>
                    </a14:m>
                    <a:endParaRPr lang="en-US" sz="1600">
                      <a:effectLst/>
                      <a:latin typeface="Times New Roman"/>
                      <a:ea typeface="Times New Roman"/>
                    </a:endParaRPr>
                  </a:p>
                </p:txBody>
              </p:sp>
            </mc:Choice>
            <mc:Fallback xmlns="">
              <p:sp>
                <p:nvSpPr>
                  <p:cNvPr id="91" name="TextBox 29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29887" y="1194309"/>
                    <a:ext cx="724535" cy="264795"/>
                  </a:xfrm>
                  <a:prstGeom prst="rect">
                    <a:avLst/>
                  </a:prstGeom>
                  <a:blipFill rotWithShape="1"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2" name="TextBox 295"/>
                  <p:cNvSpPr txBox="1"/>
                  <p:nvPr/>
                </p:nvSpPr>
                <p:spPr>
                  <a:xfrm>
                    <a:off x="2793839" y="1194309"/>
                    <a:ext cx="768985" cy="26479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pPr marL="0" marR="0">
                      <a:spcBef>
                        <a:spcPts val="0"/>
                      </a:spcBef>
                      <a:spcAft>
                        <a:spcPts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6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sz="16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  <a:cs typeface="Times New Roman"/>
                                    </a:rPr>
                                  </m:ctrlPr>
                                </m:accPr>
                                <m:e>
                                  <m:r>
                                    <a:rPr lang="en-US" sz="16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  <a:cs typeface="Times New Roman"/>
                                    </a:rPr>
                                    <m:t>𝐶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16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𝑏</m:t>
                              </m:r>
                            </m:sub>
                          </m:sSub>
                          <m:r>
                            <a:rPr lang="en-US" sz="1600" i="1" kern="1200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=</m:t>
                          </m:r>
                          <m:r>
                            <a:rPr lang="en-US" sz="1600" i="1" kern="1200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𝐷𝑜𝑔</m:t>
                          </m:r>
                        </m:oMath>
                      </m:oMathPara>
                    </a14:m>
                    <a:endParaRPr lang="en-US" sz="1600">
                      <a:effectLst/>
                      <a:latin typeface="Times New Roman"/>
                      <a:ea typeface="Times New Roman"/>
                    </a:endParaRPr>
                  </a:p>
                </p:txBody>
              </p:sp>
            </mc:Choice>
            <mc:Fallback xmlns="">
              <p:sp>
                <p:nvSpPr>
                  <p:cNvPr id="92" name="TextBox 29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793839" y="1194309"/>
                    <a:ext cx="768985" cy="264795"/>
                  </a:xfrm>
                  <a:prstGeom prst="rect">
                    <a:avLst/>
                  </a:prstGeom>
                  <a:blipFill rotWithShape="1"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93" name="Straight Arrow Connector 92"/>
              <p:cNvCxnSpPr>
                <a:stCxn id="15" idx="4"/>
                <a:endCxn id="89" idx="0"/>
              </p:cNvCxnSpPr>
              <p:nvPr/>
            </p:nvCxnSpPr>
            <p:spPr>
              <a:xfrm>
                <a:off x="938525" y="877714"/>
                <a:ext cx="4493" cy="316925"/>
              </a:xfrm>
              <a:prstGeom prst="straightConnector1">
                <a:avLst/>
              </a:prstGeom>
              <a:ln w="635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Arrow Connector 93"/>
              <p:cNvCxnSpPr>
                <a:stCxn id="28" idx="4"/>
                <a:endCxn id="91" idx="0"/>
              </p:cNvCxnSpPr>
              <p:nvPr/>
            </p:nvCxnSpPr>
            <p:spPr>
              <a:xfrm>
                <a:off x="1802261" y="877714"/>
                <a:ext cx="10600" cy="316925"/>
              </a:xfrm>
              <a:prstGeom prst="straightConnector1">
                <a:avLst/>
              </a:prstGeom>
              <a:ln w="635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Arrow Connector 94"/>
              <p:cNvCxnSpPr>
                <a:stCxn id="41" idx="4"/>
                <a:endCxn id="92" idx="0"/>
              </p:cNvCxnSpPr>
              <p:nvPr/>
            </p:nvCxnSpPr>
            <p:spPr>
              <a:xfrm>
                <a:off x="3190805" y="877714"/>
                <a:ext cx="7788" cy="316925"/>
              </a:xfrm>
              <a:prstGeom prst="straightConnector1">
                <a:avLst/>
              </a:prstGeom>
              <a:ln w="635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Elbow Connector 95"/>
              <p:cNvCxnSpPr>
                <a:stCxn id="89" idx="2"/>
                <a:endCxn id="92" idx="2"/>
              </p:cNvCxnSpPr>
              <p:nvPr/>
            </p:nvCxnSpPr>
            <p:spPr>
              <a:xfrm rot="16200000" flipH="1">
                <a:off x="2070805" y="334168"/>
                <a:ext cx="12700" cy="2255575"/>
              </a:xfrm>
              <a:prstGeom prst="bentConnector3">
                <a:avLst>
                  <a:gd name="adj1" fmla="val 1800000"/>
                </a:avLst>
              </a:prstGeom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7" name="TextBox 316"/>
                  <p:cNvSpPr txBox="1"/>
                  <p:nvPr/>
                </p:nvSpPr>
                <p:spPr>
                  <a:xfrm>
                    <a:off x="1435525" y="1757201"/>
                    <a:ext cx="716915" cy="26479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pPr marL="0" marR="0">
                      <a:spcBef>
                        <a:spcPts val="0"/>
                      </a:spcBef>
                      <a:spcAft>
                        <a:spcPts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1" i="1" kern="1200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 </m:t>
                          </m:r>
                          <m:acc>
                            <m:accPr>
                              <m:chr m:val="̂"/>
                              <m:ctrlPr>
                                <a:rPr lang="en-US" b="1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</m:ctrlPr>
                            </m:accPr>
                            <m:e>
                              <m:r>
                                <a:rPr lang="en-US" b="1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𝑪</m:t>
                              </m:r>
                            </m:e>
                          </m:acc>
                          <m:r>
                            <a:rPr lang="en-US" b="1" i="1" kern="1200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=</m:t>
                          </m:r>
                          <m:r>
                            <a:rPr lang="en-US" b="1" i="1" kern="1200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𝑪𝒂𝒕</m:t>
                          </m:r>
                        </m:oMath>
                      </m:oMathPara>
                    </a14:m>
                    <a:endParaRPr lang="en-US" dirty="0">
                      <a:effectLst/>
                      <a:latin typeface="Times New Roman"/>
                      <a:ea typeface="Times New Roman"/>
                    </a:endParaRPr>
                  </a:p>
                </p:txBody>
              </p:sp>
            </mc:Choice>
            <mc:Fallback xmlns="">
              <p:sp>
                <p:nvSpPr>
                  <p:cNvPr id="97" name="TextBox 31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35525" y="1757201"/>
                    <a:ext cx="716915" cy="264795"/>
                  </a:xfrm>
                  <a:prstGeom prst="rect">
                    <a:avLst/>
                  </a:prstGeom>
                  <a:blipFill rotWithShape="1"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6" name="TextBox 371"/>
            <p:cNvSpPr txBox="1"/>
            <p:nvPr/>
          </p:nvSpPr>
          <p:spPr>
            <a:xfrm>
              <a:off x="2146555" y="1077002"/>
              <a:ext cx="343364" cy="36933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800" kern="120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…</a:t>
              </a:r>
              <a:endParaRPr lang="en-US" sz="1200">
                <a:effectLst/>
                <a:latin typeface="Times New Roman"/>
                <a:ea typeface="Times New Roman"/>
              </a:endParaRPr>
            </a:p>
          </p:txBody>
        </p:sp>
      </p:grpSp>
      <p:pic>
        <p:nvPicPr>
          <p:cNvPr id="98" name="Picture 97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0701" y="140253"/>
            <a:ext cx="3821550" cy="3879356"/>
          </a:xfrm>
          <a:prstGeom prst="rect">
            <a:avLst/>
          </a:prstGeom>
          <a:noFill/>
        </p:spPr>
      </p:pic>
      <p:sp>
        <p:nvSpPr>
          <p:cNvPr id="99" name="TextBox 98"/>
          <p:cNvSpPr txBox="1"/>
          <p:nvPr/>
        </p:nvSpPr>
        <p:spPr>
          <a:xfrm>
            <a:off x="4470813" y="914400"/>
            <a:ext cx="386195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u="sng" dirty="0" smtClean="0">
                <a:latin typeface="Trebuchet MS" panose="020B0603020202020204" pitchFamily="34" charset="0"/>
              </a:rPr>
              <a:t>Single Binary Classification Tree</a:t>
            </a:r>
          </a:p>
          <a:p>
            <a:endParaRPr lang="en-US" sz="1600" u="sng" dirty="0" smtClean="0">
              <a:latin typeface="Trebuchet MS" panose="020B0603020202020204" pitchFamily="34" charset="0"/>
            </a:endParaRPr>
          </a:p>
          <a:p>
            <a:r>
              <a:rPr lang="en-US" sz="1600" dirty="0" smtClean="0">
                <a:latin typeface="Trebuchet MS" panose="020B0603020202020204" pitchFamily="34" charset="0"/>
              </a:rPr>
              <a:t>Node-Branch Structure</a:t>
            </a:r>
          </a:p>
          <a:p>
            <a:r>
              <a:rPr lang="en-US" sz="1600" dirty="0" smtClean="0">
                <a:latin typeface="Trebuchet MS" panose="020B0603020202020204" pitchFamily="34" charset="0"/>
              </a:rPr>
              <a:t>Node Split Function based on </a:t>
            </a:r>
            <a:r>
              <a:rPr lang="en-US" sz="1600" dirty="0" err="1" smtClean="0">
                <a:latin typeface="Trebuchet MS" panose="020B0603020202020204" pitchFamily="34" charset="0"/>
              </a:rPr>
              <a:t>Gini</a:t>
            </a:r>
            <a:r>
              <a:rPr lang="en-US" sz="1600" dirty="0" smtClean="0">
                <a:latin typeface="Trebuchet MS" panose="020B0603020202020204" pitchFamily="34" charset="0"/>
              </a:rPr>
              <a:t> Index</a:t>
            </a:r>
          </a:p>
          <a:p>
            <a:r>
              <a:rPr lang="en-US" sz="1600" dirty="0" smtClean="0">
                <a:latin typeface="Trebuchet MS" panose="020B0603020202020204" pitchFamily="34" charset="0"/>
              </a:rPr>
              <a:t>Binary Classification or probability </a:t>
            </a:r>
          </a:p>
          <a:p>
            <a:r>
              <a:rPr lang="en-US" sz="1600" dirty="0" smtClean="0">
                <a:latin typeface="Trebuchet MS" panose="020B0603020202020204" pitchFamily="34" charset="0"/>
              </a:rPr>
              <a:t>Generally high variance</a:t>
            </a:r>
            <a:endParaRPr lang="en-US" sz="1600" dirty="0">
              <a:latin typeface="Trebuchet MS" panose="020B0603020202020204" pitchFamily="34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200376" y="4559716"/>
            <a:ext cx="4995855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u="sng" dirty="0" smtClean="0">
                <a:latin typeface="Trebuchet MS" panose="020B0603020202020204" pitchFamily="34" charset="0"/>
              </a:rPr>
              <a:t>Random Forest</a:t>
            </a:r>
          </a:p>
          <a:p>
            <a:endParaRPr lang="en-US" sz="1600" u="sng" dirty="0" smtClean="0">
              <a:latin typeface="Trebuchet MS" panose="020B0603020202020204" pitchFamily="34" charset="0"/>
            </a:endParaRPr>
          </a:p>
          <a:p>
            <a:r>
              <a:rPr lang="en-US" sz="1600" dirty="0" smtClean="0">
                <a:latin typeface="Trebuchet MS" panose="020B0603020202020204" pitchFamily="34" charset="0"/>
              </a:rPr>
              <a:t>Bootstrap-aggregating – “Bagging”</a:t>
            </a:r>
          </a:p>
          <a:p>
            <a:r>
              <a:rPr lang="en-US" sz="1600" dirty="0" smtClean="0">
                <a:latin typeface="Trebuchet MS" panose="020B0603020202020204" pitchFamily="34" charset="0"/>
              </a:rPr>
              <a:t>Out-of-bag – Unbiased error estimation</a:t>
            </a:r>
          </a:p>
          <a:p>
            <a:r>
              <a:rPr lang="en-US" sz="1600" dirty="0" smtClean="0">
                <a:latin typeface="Trebuchet MS" panose="020B0603020202020204" pitchFamily="34" charset="0"/>
              </a:rPr>
              <a:t>Variable Randomization – </a:t>
            </a:r>
            <a:r>
              <a:rPr lang="en-US" sz="1600" i="1" dirty="0" err="1" smtClean="0">
                <a:latin typeface="Trebuchet MS" panose="020B0603020202020204" pitchFamily="34" charset="0"/>
              </a:rPr>
              <a:t>mtry</a:t>
            </a:r>
            <a:r>
              <a:rPr lang="en-US" sz="1600" dirty="0" smtClean="0">
                <a:latin typeface="Trebuchet MS" panose="020B0603020202020204" pitchFamily="34" charset="0"/>
              </a:rPr>
              <a:t> parameter</a:t>
            </a:r>
          </a:p>
          <a:p>
            <a:r>
              <a:rPr lang="en-US" sz="1600" dirty="0" smtClean="0">
                <a:latin typeface="Trebuchet MS" panose="020B0603020202020204" pitchFamily="34" charset="0"/>
              </a:rPr>
              <a:t>Incorporates weights and leaf node size</a:t>
            </a:r>
          </a:p>
          <a:p>
            <a:r>
              <a:rPr lang="en-US" sz="1600" dirty="0" smtClean="0">
                <a:latin typeface="Trebuchet MS" panose="020B0603020202020204" pitchFamily="34" charset="0"/>
              </a:rPr>
              <a:t>Sparse examples in archaeology, common elsewhere</a:t>
            </a:r>
          </a:p>
        </p:txBody>
      </p:sp>
    </p:spTree>
    <p:extLst>
      <p:ext uri="{BB962C8B-B14F-4D97-AF65-F5344CB8AC3E}">
        <p14:creationId xmlns:p14="http://schemas.microsoft.com/office/powerpoint/2010/main" val="2762902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Group 115"/>
          <p:cNvGrpSpPr/>
          <p:nvPr/>
        </p:nvGrpSpPr>
        <p:grpSpPr>
          <a:xfrm>
            <a:off x="228600" y="1218852"/>
            <a:ext cx="8991600" cy="5410548"/>
            <a:chOff x="152400" y="1218852"/>
            <a:chExt cx="8991600" cy="5410548"/>
          </a:xfrm>
        </p:grpSpPr>
        <p:grpSp>
          <p:nvGrpSpPr>
            <p:cNvPr id="37" name="Group 36"/>
            <p:cNvGrpSpPr/>
            <p:nvPr/>
          </p:nvGrpSpPr>
          <p:grpSpPr>
            <a:xfrm>
              <a:off x="2338909" y="1218852"/>
              <a:ext cx="1090091" cy="5410548"/>
              <a:chOff x="384360" y="990600"/>
              <a:chExt cx="1090091" cy="5410548"/>
            </a:xfrm>
          </p:grpSpPr>
          <p:grpSp>
            <p:nvGrpSpPr>
              <p:cNvPr id="35" name="Group 34"/>
              <p:cNvGrpSpPr/>
              <p:nvPr/>
            </p:nvGrpSpPr>
            <p:grpSpPr>
              <a:xfrm>
                <a:off x="384360" y="1448148"/>
                <a:ext cx="1090091" cy="4953000"/>
                <a:chOff x="738906" y="1143000"/>
                <a:chExt cx="1090091" cy="4953000"/>
              </a:xfrm>
            </p:grpSpPr>
            <p:grpSp>
              <p:nvGrpSpPr>
                <p:cNvPr id="12" name="Group 11"/>
                <p:cNvGrpSpPr/>
                <p:nvPr/>
              </p:nvGrpSpPr>
              <p:grpSpPr>
                <a:xfrm>
                  <a:off x="738906" y="1143000"/>
                  <a:ext cx="1082974" cy="1079848"/>
                  <a:chOff x="800100" y="1441102"/>
                  <a:chExt cx="1082974" cy="1079848"/>
                </a:xfrm>
              </p:grpSpPr>
              <p:grpSp>
                <p:nvGrpSpPr>
                  <p:cNvPr id="10" name="Group 9"/>
                  <p:cNvGrpSpPr/>
                  <p:nvPr/>
                </p:nvGrpSpPr>
                <p:grpSpPr>
                  <a:xfrm>
                    <a:off x="800100" y="1593850"/>
                    <a:ext cx="1066800" cy="927100"/>
                    <a:chOff x="457200" y="1905000"/>
                    <a:chExt cx="1066800" cy="927100"/>
                  </a:xfrm>
                  <a:solidFill>
                    <a:schemeClr val="bg1"/>
                  </a:solidFill>
                </p:grpSpPr>
                <p:sp>
                  <p:nvSpPr>
                    <p:cNvPr id="4" name="Oval 3"/>
                    <p:cNvSpPr/>
                    <p:nvPr/>
                  </p:nvSpPr>
                  <p:spPr>
                    <a:xfrm>
                      <a:off x="457200" y="2438400"/>
                      <a:ext cx="381000" cy="381000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>
                          <a:solidFill>
                            <a:sysClr val="windowText" lastClr="000000"/>
                          </a:solidFill>
                        </a:rPr>
                        <a:t>C</a:t>
                      </a:r>
                    </a:p>
                  </p:txBody>
                </p:sp>
                <p:sp>
                  <p:nvSpPr>
                    <p:cNvPr id="5" name="Oval 4"/>
                    <p:cNvSpPr/>
                    <p:nvPr/>
                  </p:nvSpPr>
                  <p:spPr>
                    <a:xfrm>
                      <a:off x="1143000" y="2451100"/>
                      <a:ext cx="381000" cy="381000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 smtClean="0">
                          <a:solidFill>
                            <a:sysClr val="windowText" lastClr="000000"/>
                          </a:solidFill>
                        </a:rPr>
                        <a:t>D</a:t>
                      </a:r>
                      <a:endParaRPr lang="en-US" b="1" dirty="0">
                        <a:solidFill>
                          <a:sysClr val="windowText" lastClr="000000"/>
                        </a:solidFill>
                      </a:endParaRPr>
                    </a:p>
                  </p:txBody>
                </p:sp>
                <p:cxnSp>
                  <p:nvCxnSpPr>
                    <p:cNvPr id="7" name="Elbow Connector 6"/>
                    <p:cNvCxnSpPr>
                      <a:stCxn id="4" idx="0"/>
                      <a:endCxn id="5" idx="0"/>
                    </p:cNvCxnSpPr>
                    <p:nvPr/>
                  </p:nvCxnSpPr>
                  <p:spPr>
                    <a:xfrm rot="16200000" flipH="1">
                      <a:off x="984250" y="2101850"/>
                      <a:ext cx="12700" cy="685800"/>
                    </a:xfrm>
                    <a:prstGeom prst="bentConnector3">
                      <a:avLst>
                        <a:gd name="adj1" fmla="val -180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" name="Straight Connector 8"/>
                    <p:cNvCxnSpPr/>
                    <p:nvPr/>
                  </p:nvCxnSpPr>
                  <p:spPr>
                    <a:xfrm flipV="1">
                      <a:off x="990600" y="1905000"/>
                      <a:ext cx="0" cy="304800"/>
                    </a:xfrm>
                    <a:prstGeom prst="lin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1" name="TextBox 10"/>
                      <p:cNvSpPr txBox="1"/>
                      <p:nvPr/>
                    </p:nvSpPr>
                    <p:spPr>
                      <a:xfrm>
                        <a:off x="1333500" y="1441102"/>
                        <a:ext cx="549574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1" name="TextBox 10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333500" y="1441102"/>
                        <a:ext cx="549574" cy="461665"/>
                      </a:xfrm>
                      <a:prstGeom prst="rect">
                        <a:avLst/>
                      </a:prstGeom>
                      <a:blipFill rotWithShape="1">
                        <a:blip r:embed="rId2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grpSp>
              <p:nvGrpSpPr>
                <p:cNvPr id="13" name="Group 12"/>
                <p:cNvGrpSpPr/>
                <p:nvPr/>
              </p:nvGrpSpPr>
              <p:grpSpPr>
                <a:xfrm>
                  <a:off x="738906" y="2267414"/>
                  <a:ext cx="1090091" cy="1079848"/>
                  <a:chOff x="800100" y="1441102"/>
                  <a:chExt cx="1090091" cy="1079848"/>
                </a:xfrm>
              </p:grpSpPr>
              <p:grpSp>
                <p:nvGrpSpPr>
                  <p:cNvPr id="14" name="Group 13"/>
                  <p:cNvGrpSpPr/>
                  <p:nvPr/>
                </p:nvGrpSpPr>
                <p:grpSpPr>
                  <a:xfrm>
                    <a:off x="800100" y="1593850"/>
                    <a:ext cx="1066800" cy="927100"/>
                    <a:chOff x="457200" y="1905000"/>
                    <a:chExt cx="1066800" cy="927100"/>
                  </a:xfrm>
                  <a:solidFill>
                    <a:schemeClr val="bg1"/>
                  </a:solidFill>
                </p:grpSpPr>
                <p:sp>
                  <p:nvSpPr>
                    <p:cNvPr id="16" name="Oval 15"/>
                    <p:cNvSpPr/>
                    <p:nvPr/>
                  </p:nvSpPr>
                  <p:spPr>
                    <a:xfrm>
                      <a:off x="457200" y="2438400"/>
                      <a:ext cx="381000" cy="381000"/>
                    </a:xfrm>
                    <a:prstGeom prst="ellipse">
                      <a:avLst/>
                    </a:prstGeom>
                    <a:solidFill>
                      <a:srgbClr val="92D050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>
                          <a:solidFill>
                            <a:sysClr val="windowText" lastClr="000000"/>
                          </a:solidFill>
                        </a:rPr>
                        <a:t>C</a:t>
                      </a:r>
                    </a:p>
                  </p:txBody>
                </p:sp>
                <p:sp>
                  <p:nvSpPr>
                    <p:cNvPr id="17" name="Oval 16"/>
                    <p:cNvSpPr/>
                    <p:nvPr/>
                  </p:nvSpPr>
                  <p:spPr>
                    <a:xfrm>
                      <a:off x="1143000" y="2451100"/>
                      <a:ext cx="381000" cy="381000"/>
                    </a:xfrm>
                    <a:prstGeom prst="ellipse">
                      <a:avLst/>
                    </a:prstGeom>
                    <a:solidFill>
                      <a:srgbClr val="92D050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 smtClean="0">
                          <a:solidFill>
                            <a:sysClr val="windowText" lastClr="000000"/>
                          </a:solidFill>
                        </a:rPr>
                        <a:t>D</a:t>
                      </a:r>
                      <a:endParaRPr lang="en-US" b="1" dirty="0">
                        <a:solidFill>
                          <a:sysClr val="windowText" lastClr="000000"/>
                        </a:solidFill>
                      </a:endParaRPr>
                    </a:p>
                  </p:txBody>
                </p:sp>
                <p:cxnSp>
                  <p:nvCxnSpPr>
                    <p:cNvPr id="18" name="Elbow Connector 17"/>
                    <p:cNvCxnSpPr>
                      <a:stCxn id="16" idx="0"/>
                      <a:endCxn id="17" idx="0"/>
                    </p:cNvCxnSpPr>
                    <p:nvPr/>
                  </p:nvCxnSpPr>
                  <p:spPr>
                    <a:xfrm rot="16200000" flipH="1">
                      <a:off x="984250" y="2101850"/>
                      <a:ext cx="12700" cy="685800"/>
                    </a:xfrm>
                    <a:prstGeom prst="bentConnector3">
                      <a:avLst>
                        <a:gd name="adj1" fmla="val -180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9" name="Straight Connector 18"/>
                    <p:cNvCxnSpPr/>
                    <p:nvPr/>
                  </p:nvCxnSpPr>
                  <p:spPr>
                    <a:xfrm flipV="1">
                      <a:off x="990600" y="1905000"/>
                      <a:ext cx="0" cy="304800"/>
                    </a:xfrm>
                    <a:prstGeom prst="lin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5" name="TextBox 14"/>
                      <p:cNvSpPr txBox="1"/>
                      <p:nvPr/>
                    </p:nvSpPr>
                    <p:spPr>
                      <a:xfrm>
                        <a:off x="1333500" y="1441102"/>
                        <a:ext cx="556691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5" name="TextBox 14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333500" y="1441102"/>
                        <a:ext cx="556691" cy="461665"/>
                      </a:xfrm>
                      <a:prstGeom prst="rect">
                        <a:avLst/>
                      </a:prstGeom>
                      <a:blipFill rotWithShape="1">
                        <a:blip r:embed="rId3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grpSp>
              <p:nvGrpSpPr>
                <p:cNvPr id="20" name="Group 19"/>
                <p:cNvGrpSpPr/>
                <p:nvPr/>
              </p:nvGrpSpPr>
              <p:grpSpPr>
                <a:xfrm>
                  <a:off x="738906" y="3391828"/>
                  <a:ext cx="1090091" cy="1079848"/>
                  <a:chOff x="800100" y="1441102"/>
                  <a:chExt cx="1090091" cy="1079848"/>
                </a:xfrm>
              </p:grpSpPr>
              <p:grpSp>
                <p:nvGrpSpPr>
                  <p:cNvPr id="21" name="Group 20"/>
                  <p:cNvGrpSpPr/>
                  <p:nvPr/>
                </p:nvGrpSpPr>
                <p:grpSpPr>
                  <a:xfrm>
                    <a:off x="800100" y="1593850"/>
                    <a:ext cx="1066800" cy="927100"/>
                    <a:chOff x="457200" y="1905000"/>
                    <a:chExt cx="1066800" cy="927100"/>
                  </a:xfrm>
                  <a:solidFill>
                    <a:schemeClr val="bg1"/>
                  </a:solidFill>
                </p:grpSpPr>
                <p:sp>
                  <p:nvSpPr>
                    <p:cNvPr id="23" name="Oval 22"/>
                    <p:cNvSpPr/>
                    <p:nvPr/>
                  </p:nvSpPr>
                  <p:spPr>
                    <a:xfrm>
                      <a:off x="457200" y="2438400"/>
                      <a:ext cx="381000" cy="381000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>
                          <a:solidFill>
                            <a:sysClr val="windowText" lastClr="000000"/>
                          </a:solidFill>
                        </a:rPr>
                        <a:t>C</a:t>
                      </a:r>
                    </a:p>
                  </p:txBody>
                </p:sp>
                <p:sp>
                  <p:nvSpPr>
                    <p:cNvPr id="24" name="Oval 23"/>
                    <p:cNvSpPr/>
                    <p:nvPr/>
                  </p:nvSpPr>
                  <p:spPr>
                    <a:xfrm>
                      <a:off x="1143000" y="2451100"/>
                      <a:ext cx="381000" cy="381000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 smtClean="0">
                          <a:solidFill>
                            <a:sysClr val="windowText" lastClr="000000"/>
                          </a:solidFill>
                        </a:rPr>
                        <a:t>D</a:t>
                      </a:r>
                      <a:endParaRPr lang="en-US" b="1" dirty="0">
                        <a:solidFill>
                          <a:sysClr val="windowText" lastClr="000000"/>
                        </a:solidFill>
                      </a:endParaRPr>
                    </a:p>
                  </p:txBody>
                </p:sp>
                <p:cxnSp>
                  <p:nvCxnSpPr>
                    <p:cNvPr id="25" name="Elbow Connector 24"/>
                    <p:cNvCxnSpPr>
                      <a:stCxn id="23" idx="0"/>
                      <a:endCxn id="24" idx="0"/>
                    </p:cNvCxnSpPr>
                    <p:nvPr/>
                  </p:nvCxnSpPr>
                  <p:spPr>
                    <a:xfrm rot="16200000" flipH="1">
                      <a:off x="984250" y="2101850"/>
                      <a:ext cx="12700" cy="685800"/>
                    </a:xfrm>
                    <a:prstGeom prst="bentConnector3">
                      <a:avLst>
                        <a:gd name="adj1" fmla="val -180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6" name="Straight Connector 25"/>
                    <p:cNvCxnSpPr/>
                    <p:nvPr/>
                  </p:nvCxnSpPr>
                  <p:spPr>
                    <a:xfrm flipV="1">
                      <a:off x="990600" y="1905000"/>
                      <a:ext cx="0" cy="304800"/>
                    </a:xfrm>
                    <a:prstGeom prst="lin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2" name="TextBox 21"/>
                      <p:cNvSpPr txBox="1"/>
                      <p:nvPr/>
                    </p:nvSpPr>
                    <p:spPr>
                      <a:xfrm>
                        <a:off x="1333500" y="1441102"/>
                        <a:ext cx="556691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3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22" name="TextBox 21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333500" y="1441102"/>
                        <a:ext cx="556691" cy="461665"/>
                      </a:xfrm>
                      <a:prstGeom prst="rect">
                        <a:avLst/>
                      </a:prstGeom>
                      <a:blipFill rotWithShape="1">
                        <a:blip r:embed="rId4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grpSp>
              <p:nvGrpSpPr>
                <p:cNvPr id="27" name="Group 26"/>
                <p:cNvGrpSpPr/>
                <p:nvPr/>
              </p:nvGrpSpPr>
              <p:grpSpPr>
                <a:xfrm>
                  <a:off x="738906" y="5016152"/>
                  <a:ext cx="1066800" cy="1079848"/>
                  <a:chOff x="800100" y="1441102"/>
                  <a:chExt cx="1066800" cy="1079848"/>
                </a:xfrm>
              </p:grpSpPr>
              <p:grpSp>
                <p:nvGrpSpPr>
                  <p:cNvPr id="28" name="Group 27"/>
                  <p:cNvGrpSpPr/>
                  <p:nvPr/>
                </p:nvGrpSpPr>
                <p:grpSpPr>
                  <a:xfrm>
                    <a:off x="800100" y="1593850"/>
                    <a:ext cx="1066800" cy="927100"/>
                    <a:chOff x="457200" y="1905000"/>
                    <a:chExt cx="1066800" cy="927100"/>
                  </a:xfrm>
                  <a:solidFill>
                    <a:schemeClr val="bg1"/>
                  </a:solidFill>
                </p:grpSpPr>
                <p:sp>
                  <p:nvSpPr>
                    <p:cNvPr id="30" name="Oval 29"/>
                    <p:cNvSpPr/>
                    <p:nvPr/>
                  </p:nvSpPr>
                  <p:spPr>
                    <a:xfrm>
                      <a:off x="457200" y="2438400"/>
                      <a:ext cx="381000" cy="381000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>
                          <a:solidFill>
                            <a:sysClr val="windowText" lastClr="000000"/>
                          </a:solidFill>
                        </a:rPr>
                        <a:t>C</a:t>
                      </a:r>
                    </a:p>
                  </p:txBody>
                </p:sp>
                <p:sp>
                  <p:nvSpPr>
                    <p:cNvPr id="31" name="Oval 30"/>
                    <p:cNvSpPr/>
                    <p:nvPr/>
                  </p:nvSpPr>
                  <p:spPr>
                    <a:xfrm>
                      <a:off x="1143000" y="2451100"/>
                      <a:ext cx="381000" cy="381000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 smtClean="0">
                          <a:solidFill>
                            <a:sysClr val="windowText" lastClr="000000"/>
                          </a:solidFill>
                        </a:rPr>
                        <a:t>D</a:t>
                      </a:r>
                      <a:endParaRPr lang="en-US" b="1" dirty="0">
                        <a:solidFill>
                          <a:sysClr val="windowText" lastClr="000000"/>
                        </a:solidFill>
                      </a:endParaRPr>
                    </a:p>
                  </p:txBody>
                </p:sp>
                <p:cxnSp>
                  <p:nvCxnSpPr>
                    <p:cNvPr id="32" name="Elbow Connector 31"/>
                    <p:cNvCxnSpPr>
                      <a:stCxn id="30" idx="0"/>
                      <a:endCxn id="31" idx="0"/>
                    </p:cNvCxnSpPr>
                    <p:nvPr/>
                  </p:nvCxnSpPr>
                  <p:spPr>
                    <a:xfrm rot="16200000" flipH="1">
                      <a:off x="984250" y="2101850"/>
                      <a:ext cx="12700" cy="685800"/>
                    </a:xfrm>
                    <a:prstGeom prst="bentConnector3">
                      <a:avLst>
                        <a:gd name="adj1" fmla="val -180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3" name="Straight Connector 32"/>
                    <p:cNvCxnSpPr/>
                    <p:nvPr/>
                  </p:nvCxnSpPr>
                  <p:spPr>
                    <a:xfrm flipV="1">
                      <a:off x="990600" y="1905000"/>
                      <a:ext cx="0" cy="304800"/>
                    </a:xfrm>
                    <a:prstGeom prst="lin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9" name="TextBox 28"/>
                      <p:cNvSpPr txBox="1"/>
                      <p:nvPr/>
                    </p:nvSpPr>
                    <p:spPr>
                      <a:xfrm>
                        <a:off x="1333500" y="1441102"/>
                        <a:ext cx="513089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29" name="TextBox 28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333500" y="1441102"/>
                        <a:ext cx="513089" cy="461665"/>
                      </a:xfrm>
                      <a:prstGeom prst="rect">
                        <a:avLst/>
                      </a:prstGeom>
                      <a:blipFill rotWithShape="1">
                        <a:blip r:embed="rId5"/>
                        <a:stretch>
                          <a:fillRect b="-1316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sp>
              <p:nvSpPr>
                <p:cNvPr id="34" name="TextBox 33"/>
                <p:cNvSpPr txBox="1"/>
                <p:nvPr/>
              </p:nvSpPr>
              <p:spPr>
                <a:xfrm>
                  <a:off x="825709" y="4335959"/>
                  <a:ext cx="893193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b="1" dirty="0" smtClean="0"/>
                    <a:t>. . .</a:t>
                  </a:r>
                  <a:endParaRPr lang="en-US" sz="4400" b="1" dirty="0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TextBox 35"/>
                  <p:cNvSpPr txBox="1"/>
                  <p:nvPr/>
                </p:nvSpPr>
                <p:spPr>
                  <a:xfrm>
                    <a:off x="525889" y="990600"/>
                    <a:ext cx="783741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320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latin typeface="Cambria Math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32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3200" dirty="0"/>
                  </a:p>
                </p:txBody>
              </p:sp>
            </mc:Choice>
            <mc:Fallback xmlns="">
              <p:sp>
                <p:nvSpPr>
                  <p:cNvPr id="36" name="TextBox 3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25889" y="990600"/>
                    <a:ext cx="783741" cy="584775"/>
                  </a:xfrm>
                  <a:prstGeom prst="rect">
                    <a:avLst/>
                  </a:prstGeom>
                  <a:blipFill rotWithShape="1"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/>
                <p:cNvSpPr txBox="1"/>
                <p:nvPr/>
              </p:nvSpPr>
              <p:spPr>
                <a:xfrm>
                  <a:off x="235244" y="3218278"/>
                  <a:ext cx="1236685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𝐹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/>
                              </a:rPr>
                              <m:t>𝑀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𝑋</m:t>
                        </m:r>
                        <m:r>
                          <a:rPr lang="en-US" sz="2800" b="0" i="1" smtClean="0">
                            <a:latin typeface="Cambria Math"/>
                          </a:rPr>
                          <m:t>)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38" name="Text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5244" y="3218278"/>
                  <a:ext cx="1236685" cy="523220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152400" y="3868329"/>
                  <a:ext cx="140237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 −</m:t>
                          </m:r>
                          <m:r>
                            <a:rPr lang="en-US" i="1">
                              <a:latin typeface="Cambria Math"/>
                            </a:rPr>
                            <m:t>𝐸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𝑦</m:t>
                              </m:r>
                            </m:e>
                          </m:d>
                        </m:e>
                      </m:d>
                    </m:oMath>
                  </a14:m>
                  <a:r>
                    <a:rPr lang="en-US" dirty="0" smtClean="0"/>
                    <a:t> </a:t>
                  </a:r>
                  <a:endParaRPr lang="en-US" dirty="0"/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2400" y="3868329"/>
                  <a:ext cx="1402372" cy="369332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1524000" y="3615343"/>
                  <a:ext cx="729880" cy="87530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groupChr>
                          <m:groupChrPr>
                            <m:chr m:val="→"/>
                            <m:pos m:val="top"/>
                            <m:ctrlPr>
                              <a:rPr lang="en-US" sz="4000" i="1" smtClean="0">
                                <a:latin typeface="Cambria Math"/>
                              </a:rPr>
                            </m:ctrlPr>
                          </m:groupChrPr>
                          <m:e/>
                        </m:groupChr>
                      </m:oMath>
                    </m:oMathPara>
                  </a14:m>
                  <a:endParaRPr lang="en-US" sz="4000" dirty="0"/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24000" y="3615343"/>
                  <a:ext cx="729880" cy="875304"/>
                </a:xfrm>
                <a:prstGeom prst="rect">
                  <a:avLst/>
                </a:prstGeom>
                <a:blipFill rotWithShape="1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41" name="Group 40"/>
            <p:cNvGrpSpPr/>
            <p:nvPr/>
          </p:nvGrpSpPr>
          <p:grpSpPr>
            <a:xfrm>
              <a:off x="4572000" y="1218852"/>
              <a:ext cx="1090091" cy="5410548"/>
              <a:chOff x="384360" y="990600"/>
              <a:chExt cx="1090091" cy="5410548"/>
            </a:xfrm>
          </p:grpSpPr>
          <p:grpSp>
            <p:nvGrpSpPr>
              <p:cNvPr id="42" name="Group 41"/>
              <p:cNvGrpSpPr/>
              <p:nvPr/>
            </p:nvGrpSpPr>
            <p:grpSpPr>
              <a:xfrm>
                <a:off x="384360" y="1448148"/>
                <a:ext cx="1090091" cy="4953000"/>
                <a:chOff x="738906" y="1143000"/>
                <a:chExt cx="1090091" cy="4953000"/>
              </a:xfrm>
            </p:grpSpPr>
            <p:grpSp>
              <p:nvGrpSpPr>
                <p:cNvPr id="44" name="Group 43"/>
                <p:cNvGrpSpPr/>
                <p:nvPr/>
              </p:nvGrpSpPr>
              <p:grpSpPr>
                <a:xfrm>
                  <a:off x="738906" y="1143000"/>
                  <a:ext cx="1082974" cy="1079848"/>
                  <a:chOff x="800100" y="1441102"/>
                  <a:chExt cx="1082974" cy="1079848"/>
                </a:xfrm>
              </p:grpSpPr>
              <p:grpSp>
                <p:nvGrpSpPr>
                  <p:cNvPr id="67" name="Group 66"/>
                  <p:cNvGrpSpPr/>
                  <p:nvPr/>
                </p:nvGrpSpPr>
                <p:grpSpPr>
                  <a:xfrm>
                    <a:off x="800100" y="1593850"/>
                    <a:ext cx="1066800" cy="927100"/>
                    <a:chOff x="457200" y="1905000"/>
                    <a:chExt cx="1066800" cy="927100"/>
                  </a:xfrm>
                  <a:solidFill>
                    <a:schemeClr val="bg1"/>
                  </a:solidFill>
                </p:grpSpPr>
                <p:sp>
                  <p:nvSpPr>
                    <p:cNvPr id="69" name="Oval 68"/>
                    <p:cNvSpPr/>
                    <p:nvPr/>
                  </p:nvSpPr>
                  <p:spPr>
                    <a:xfrm>
                      <a:off x="457200" y="2438400"/>
                      <a:ext cx="381000" cy="381000"/>
                    </a:xfrm>
                    <a:prstGeom prst="ellipse">
                      <a:avLst/>
                    </a:prstGeom>
                    <a:solidFill>
                      <a:srgbClr val="92D050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>
                          <a:solidFill>
                            <a:sysClr val="windowText" lastClr="000000"/>
                          </a:solidFill>
                        </a:rPr>
                        <a:t>C</a:t>
                      </a:r>
                    </a:p>
                  </p:txBody>
                </p:sp>
                <p:sp>
                  <p:nvSpPr>
                    <p:cNvPr id="70" name="Oval 69"/>
                    <p:cNvSpPr/>
                    <p:nvPr/>
                  </p:nvSpPr>
                  <p:spPr>
                    <a:xfrm>
                      <a:off x="1143000" y="2451100"/>
                      <a:ext cx="381000" cy="381000"/>
                    </a:xfrm>
                    <a:prstGeom prst="ellipse">
                      <a:avLst/>
                    </a:prstGeom>
                    <a:solidFill>
                      <a:srgbClr val="92D050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 smtClean="0">
                          <a:solidFill>
                            <a:sysClr val="windowText" lastClr="000000"/>
                          </a:solidFill>
                        </a:rPr>
                        <a:t>D</a:t>
                      </a:r>
                      <a:endParaRPr lang="en-US" b="1" dirty="0">
                        <a:solidFill>
                          <a:sysClr val="windowText" lastClr="000000"/>
                        </a:solidFill>
                      </a:endParaRPr>
                    </a:p>
                  </p:txBody>
                </p:sp>
                <p:cxnSp>
                  <p:nvCxnSpPr>
                    <p:cNvPr id="71" name="Elbow Connector 70"/>
                    <p:cNvCxnSpPr>
                      <a:stCxn id="69" idx="0"/>
                      <a:endCxn id="70" idx="0"/>
                    </p:cNvCxnSpPr>
                    <p:nvPr/>
                  </p:nvCxnSpPr>
                  <p:spPr>
                    <a:xfrm rot="16200000" flipH="1">
                      <a:off x="984250" y="2101850"/>
                      <a:ext cx="12700" cy="685800"/>
                    </a:xfrm>
                    <a:prstGeom prst="bentConnector3">
                      <a:avLst>
                        <a:gd name="adj1" fmla="val -180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2" name="Straight Connector 71"/>
                    <p:cNvCxnSpPr/>
                    <p:nvPr/>
                  </p:nvCxnSpPr>
                  <p:spPr>
                    <a:xfrm flipV="1">
                      <a:off x="990600" y="1905000"/>
                      <a:ext cx="0" cy="304800"/>
                    </a:xfrm>
                    <a:prstGeom prst="lin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8" name="TextBox 67"/>
                      <p:cNvSpPr txBox="1"/>
                      <p:nvPr/>
                    </p:nvSpPr>
                    <p:spPr>
                      <a:xfrm>
                        <a:off x="1333500" y="1441102"/>
                        <a:ext cx="549574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68" name="TextBox 67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333500" y="1441102"/>
                        <a:ext cx="549574" cy="461665"/>
                      </a:xfrm>
                      <a:prstGeom prst="rect">
                        <a:avLst/>
                      </a:prstGeom>
                      <a:blipFill rotWithShape="1">
                        <a:blip r:embed="rId10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grpSp>
              <p:nvGrpSpPr>
                <p:cNvPr id="45" name="Group 44"/>
                <p:cNvGrpSpPr/>
                <p:nvPr/>
              </p:nvGrpSpPr>
              <p:grpSpPr>
                <a:xfrm>
                  <a:off x="738906" y="2267414"/>
                  <a:ext cx="1090091" cy="1079848"/>
                  <a:chOff x="800100" y="1441102"/>
                  <a:chExt cx="1090091" cy="1079848"/>
                </a:xfrm>
              </p:grpSpPr>
              <p:grpSp>
                <p:nvGrpSpPr>
                  <p:cNvPr id="61" name="Group 60"/>
                  <p:cNvGrpSpPr/>
                  <p:nvPr/>
                </p:nvGrpSpPr>
                <p:grpSpPr>
                  <a:xfrm>
                    <a:off x="800100" y="1593850"/>
                    <a:ext cx="1066800" cy="927100"/>
                    <a:chOff x="457200" y="1905000"/>
                    <a:chExt cx="1066800" cy="927100"/>
                  </a:xfrm>
                  <a:solidFill>
                    <a:schemeClr val="bg1"/>
                  </a:solidFill>
                </p:grpSpPr>
                <p:sp>
                  <p:nvSpPr>
                    <p:cNvPr id="63" name="Oval 62"/>
                    <p:cNvSpPr/>
                    <p:nvPr/>
                  </p:nvSpPr>
                  <p:spPr>
                    <a:xfrm>
                      <a:off x="457200" y="2438400"/>
                      <a:ext cx="381000" cy="381000"/>
                    </a:xfrm>
                    <a:prstGeom prst="ellipse">
                      <a:avLst/>
                    </a:prstGeom>
                    <a:solidFill>
                      <a:srgbClr val="92D050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>
                          <a:solidFill>
                            <a:sysClr val="windowText" lastClr="000000"/>
                          </a:solidFill>
                        </a:rPr>
                        <a:t>C</a:t>
                      </a:r>
                    </a:p>
                  </p:txBody>
                </p:sp>
                <p:sp>
                  <p:nvSpPr>
                    <p:cNvPr id="64" name="Oval 63"/>
                    <p:cNvSpPr/>
                    <p:nvPr/>
                  </p:nvSpPr>
                  <p:spPr>
                    <a:xfrm>
                      <a:off x="1143000" y="2451100"/>
                      <a:ext cx="381000" cy="381000"/>
                    </a:xfrm>
                    <a:prstGeom prst="ellipse">
                      <a:avLst/>
                    </a:prstGeom>
                    <a:solidFill>
                      <a:srgbClr val="92D050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 smtClean="0">
                          <a:solidFill>
                            <a:sysClr val="windowText" lastClr="000000"/>
                          </a:solidFill>
                        </a:rPr>
                        <a:t>D</a:t>
                      </a:r>
                      <a:endParaRPr lang="en-US" b="1" dirty="0">
                        <a:solidFill>
                          <a:sysClr val="windowText" lastClr="000000"/>
                        </a:solidFill>
                      </a:endParaRPr>
                    </a:p>
                  </p:txBody>
                </p:sp>
                <p:cxnSp>
                  <p:nvCxnSpPr>
                    <p:cNvPr id="65" name="Elbow Connector 64"/>
                    <p:cNvCxnSpPr>
                      <a:stCxn id="63" idx="0"/>
                      <a:endCxn id="64" idx="0"/>
                    </p:cNvCxnSpPr>
                    <p:nvPr/>
                  </p:nvCxnSpPr>
                  <p:spPr>
                    <a:xfrm rot="16200000" flipH="1">
                      <a:off x="984250" y="2101850"/>
                      <a:ext cx="12700" cy="685800"/>
                    </a:xfrm>
                    <a:prstGeom prst="bentConnector3">
                      <a:avLst>
                        <a:gd name="adj1" fmla="val -180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6" name="Straight Connector 65"/>
                    <p:cNvCxnSpPr/>
                    <p:nvPr/>
                  </p:nvCxnSpPr>
                  <p:spPr>
                    <a:xfrm flipV="1">
                      <a:off x="990600" y="1905000"/>
                      <a:ext cx="0" cy="304800"/>
                    </a:xfrm>
                    <a:prstGeom prst="lin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2" name="TextBox 61"/>
                      <p:cNvSpPr txBox="1"/>
                      <p:nvPr/>
                    </p:nvSpPr>
                    <p:spPr>
                      <a:xfrm>
                        <a:off x="1333500" y="1441102"/>
                        <a:ext cx="556691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62" name="TextBox 61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333500" y="1441102"/>
                        <a:ext cx="556691" cy="461665"/>
                      </a:xfrm>
                      <a:prstGeom prst="rect">
                        <a:avLst/>
                      </a:prstGeom>
                      <a:blipFill rotWithShape="1">
                        <a:blip r:embed="rId11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grpSp>
              <p:nvGrpSpPr>
                <p:cNvPr id="46" name="Group 45"/>
                <p:cNvGrpSpPr/>
                <p:nvPr/>
              </p:nvGrpSpPr>
              <p:grpSpPr>
                <a:xfrm>
                  <a:off x="738906" y="3391828"/>
                  <a:ext cx="1090091" cy="1079848"/>
                  <a:chOff x="800100" y="1441102"/>
                  <a:chExt cx="1090091" cy="1079848"/>
                </a:xfrm>
              </p:grpSpPr>
              <p:grpSp>
                <p:nvGrpSpPr>
                  <p:cNvPr id="55" name="Group 54"/>
                  <p:cNvGrpSpPr/>
                  <p:nvPr/>
                </p:nvGrpSpPr>
                <p:grpSpPr>
                  <a:xfrm>
                    <a:off x="800100" y="1593850"/>
                    <a:ext cx="1066800" cy="927100"/>
                    <a:chOff x="457200" y="1905000"/>
                    <a:chExt cx="1066800" cy="927100"/>
                  </a:xfrm>
                  <a:solidFill>
                    <a:schemeClr val="bg1"/>
                  </a:solidFill>
                </p:grpSpPr>
                <p:sp>
                  <p:nvSpPr>
                    <p:cNvPr id="57" name="Oval 56"/>
                    <p:cNvSpPr/>
                    <p:nvPr/>
                  </p:nvSpPr>
                  <p:spPr>
                    <a:xfrm>
                      <a:off x="457200" y="2438400"/>
                      <a:ext cx="381000" cy="381000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>
                          <a:solidFill>
                            <a:sysClr val="windowText" lastClr="000000"/>
                          </a:solidFill>
                        </a:rPr>
                        <a:t>C</a:t>
                      </a:r>
                    </a:p>
                  </p:txBody>
                </p:sp>
                <p:sp>
                  <p:nvSpPr>
                    <p:cNvPr id="58" name="Oval 57"/>
                    <p:cNvSpPr/>
                    <p:nvPr/>
                  </p:nvSpPr>
                  <p:spPr>
                    <a:xfrm>
                      <a:off x="1143000" y="2451100"/>
                      <a:ext cx="381000" cy="381000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 smtClean="0">
                          <a:solidFill>
                            <a:sysClr val="windowText" lastClr="000000"/>
                          </a:solidFill>
                        </a:rPr>
                        <a:t>D</a:t>
                      </a:r>
                      <a:endParaRPr lang="en-US" b="1" dirty="0">
                        <a:solidFill>
                          <a:sysClr val="windowText" lastClr="000000"/>
                        </a:solidFill>
                      </a:endParaRPr>
                    </a:p>
                  </p:txBody>
                </p:sp>
                <p:cxnSp>
                  <p:nvCxnSpPr>
                    <p:cNvPr id="59" name="Elbow Connector 58"/>
                    <p:cNvCxnSpPr>
                      <a:stCxn id="57" idx="0"/>
                      <a:endCxn id="58" idx="0"/>
                    </p:cNvCxnSpPr>
                    <p:nvPr/>
                  </p:nvCxnSpPr>
                  <p:spPr>
                    <a:xfrm rot="16200000" flipH="1">
                      <a:off x="984250" y="2101850"/>
                      <a:ext cx="12700" cy="685800"/>
                    </a:xfrm>
                    <a:prstGeom prst="bentConnector3">
                      <a:avLst>
                        <a:gd name="adj1" fmla="val -180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0" name="Straight Connector 59"/>
                    <p:cNvCxnSpPr/>
                    <p:nvPr/>
                  </p:nvCxnSpPr>
                  <p:spPr>
                    <a:xfrm flipV="1">
                      <a:off x="990600" y="1905000"/>
                      <a:ext cx="0" cy="304800"/>
                    </a:xfrm>
                    <a:prstGeom prst="lin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6" name="TextBox 55"/>
                      <p:cNvSpPr txBox="1"/>
                      <p:nvPr/>
                    </p:nvSpPr>
                    <p:spPr>
                      <a:xfrm>
                        <a:off x="1333500" y="1441102"/>
                        <a:ext cx="556691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3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56" name="TextBox 55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333500" y="1441102"/>
                        <a:ext cx="556691" cy="461665"/>
                      </a:xfrm>
                      <a:prstGeom prst="rect">
                        <a:avLst/>
                      </a:prstGeom>
                      <a:blipFill rotWithShape="1">
                        <a:blip r:embed="rId12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grpSp>
              <p:nvGrpSpPr>
                <p:cNvPr id="47" name="Group 46"/>
                <p:cNvGrpSpPr/>
                <p:nvPr/>
              </p:nvGrpSpPr>
              <p:grpSpPr>
                <a:xfrm>
                  <a:off x="738906" y="5016152"/>
                  <a:ext cx="1066800" cy="1079848"/>
                  <a:chOff x="800100" y="1441102"/>
                  <a:chExt cx="1066800" cy="1079848"/>
                </a:xfrm>
              </p:grpSpPr>
              <p:grpSp>
                <p:nvGrpSpPr>
                  <p:cNvPr id="49" name="Group 48"/>
                  <p:cNvGrpSpPr/>
                  <p:nvPr/>
                </p:nvGrpSpPr>
                <p:grpSpPr>
                  <a:xfrm>
                    <a:off x="800100" y="1593850"/>
                    <a:ext cx="1066800" cy="927100"/>
                    <a:chOff x="457200" y="1905000"/>
                    <a:chExt cx="1066800" cy="927100"/>
                  </a:xfrm>
                  <a:solidFill>
                    <a:schemeClr val="bg1"/>
                  </a:solidFill>
                </p:grpSpPr>
                <p:sp>
                  <p:nvSpPr>
                    <p:cNvPr id="51" name="Oval 50"/>
                    <p:cNvSpPr/>
                    <p:nvPr/>
                  </p:nvSpPr>
                  <p:spPr>
                    <a:xfrm>
                      <a:off x="457200" y="2438400"/>
                      <a:ext cx="381000" cy="381000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>
                          <a:solidFill>
                            <a:sysClr val="windowText" lastClr="000000"/>
                          </a:solidFill>
                        </a:rPr>
                        <a:t>C</a:t>
                      </a:r>
                    </a:p>
                  </p:txBody>
                </p:sp>
                <p:sp>
                  <p:nvSpPr>
                    <p:cNvPr id="52" name="Oval 51"/>
                    <p:cNvSpPr/>
                    <p:nvPr/>
                  </p:nvSpPr>
                  <p:spPr>
                    <a:xfrm>
                      <a:off x="1143000" y="2451100"/>
                      <a:ext cx="381000" cy="381000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 smtClean="0">
                          <a:solidFill>
                            <a:sysClr val="windowText" lastClr="000000"/>
                          </a:solidFill>
                        </a:rPr>
                        <a:t>D</a:t>
                      </a:r>
                      <a:endParaRPr lang="en-US" b="1" dirty="0">
                        <a:solidFill>
                          <a:sysClr val="windowText" lastClr="000000"/>
                        </a:solidFill>
                      </a:endParaRPr>
                    </a:p>
                  </p:txBody>
                </p:sp>
                <p:cxnSp>
                  <p:nvCxnSpPr>
                    <p:cNvPr id="53" name="Elbow Connector 52"/>
                    <p:cNvCxnSpPr>
                      <a:stCxn id="51" idx="0"/>
                      <a:endCxn id="52" idx="0"/>
                    </p:cNvCxnSpPr>
                    <p:nvPr/>
                  </p:nvCxnSpPr>
                  <p:spPr>
                    <a:xfrm rot="16200000" flipH="1">
                      <a:off x="984250" y="2101850"/>
                      <a:ext cx="12700" cy="685800"/>
                    </a:xfrm>
                    <a:prstGeom prst="bentConnector3">
                      <a:avLst>
                        <a:gd name="adj1" fmla="val -180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4" name="Straight Connector 53"/>
                    <p:cNvCxnSpPr/>
                    <p:nvPr/>
                  </p:nvCxnSpPr>
                  <p:spPr>
                    <a:xfrm flipV="1">
                      <a:off x="990600" y="1905000"/>
                      <a:ext cx="0" cy="304800"/>
                    </a:xfrm>
                    <a:prstGeom prst="lin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0" name="TextBox 49"/>
                      <p:cNvSpPr txBox="1"/>
                      <p:nvPr/>
                    </p:nvSpPr>
                    <p:spPr>
                      <a:xfrm>
                        <a:off x="1333500" y="1441102"/>
                        <a:ext cx="513089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50" name="TextBox 49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333500" y="1441102"/>
                        <a:ext cx="513089" cy="461665"/>
                      </a:xfrm>
                      <a:prstGeom prst="rect">
                        <a:avLst/>
                      </a:prstGeom>
                      <a:blipFill rotWithShape="1">
                        <a:blip r:embed="rId13"/>
                        <a:stretch>
                          <a:fillRect b="-1316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sp>
              <p:nvSpPr>
                <p:cNvPr id="48" name="TextBox 47"/>
                <p:cNvSpPr txBox="1"/>
                <p:nvPr/>
              </p:nvSpPr>
              <p:spPr>
                <a:xfrm>
                  <a:off x="825709" y="4335959"/>
                  <a:ext cx="893193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b="1" dirty="0" smtClean="0"/>
                    <a:t>. . .</a:t>
                  </a:r>
                  <a:endParaRPr lang="en-US" sz="4400" b="1" dirty="0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3" name="TextBox 42"/>
                  <p:cNvSpPr txBox="1"/>
                  <p:nvPr/>
                </p:nvSpPr>
                <p:spPr>
                  <a:xfrm>
                    <a:off x="525889" y="990600"/>
                    <a:ext cx="793229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320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latin typeface="Cambria Math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32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3200" dirty="0"/>
                  </a:p>
                </p:txBody>
              </p:sp>
            </mc:Choice>
            <mc:Fallback xmlns="">
              <p:sp>
                <p:nvSpPr>
                  <p:cNvPr id="43" name="TextBox 4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25889" y="990600"/>
                    <a:ext cx="793229" cy="584775"/>
                  </a:xfrm>
                  <a:prstGeom prst="rect">
                    <a:avLst/>
                  </a:prstGeom>
                  <a:blipFill rotWithShape="1">
                    <a:blip r:embed="rId1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73" name="Group 72"/>
            <p:cNvGrpSpPr/>
            <p:nvPr/>
          </p:nvGrpSpPr>
          <p:grpSpPr>
            <a:xfrm>
              <a:off x="6682309" y="1218852"/>
              <a:ext cx="1090091" cy="5410548"/>
              <a:chOff x="384360" y="990600"/>
              <a:chExt cx="1090091" cy="5410548"/>
            </a:xfrm>
          </p:grpSpPr>
          <p:grpSp>
            <p:nvGrpSpPr>
              <p:cNvPr id="74" name="Group 73"/>
              <p:cNvGrpSpPr/>
              <p:nvPr/>
            </p:nvGrpSpPr>
            <p:grpSpPr>
              <a:xfrm>
                <a:off x="384360" y="1448148"/>
                <a:ext cx="1090091" cy="4953000"/>
                <a:chOff x="738906" y="1143000"/>
                <a:chExt cx="1090091" cy="4953000"/>
              </a:xfrm>
            </p:grpSpPr>
            <p:grpSp>
              <p:nvGrpSpPr>
                <p:cNvPr id="76" name="Group 75"/>
                <p:cNvGrpSpPr/>
                <p:nvPr/>
              </p:nvGrpSpPr>
              <p:grpSpPr>
                <a:xfrm>
                  <a:off x="738906" y="1143000"/>
                  <a:ext cx="1082974" cy="1079848"/>
                  <a:chOff x="800100" y="1441102"/>
                  <a:chExt cx="1082974" cy="1079848"/>
                </a:xfrm>
              </p:grpSpPr>
              <p:grpSp>
                <p:nvGrpSpPr>
                  <p:cNvPr id="99" name="Group 98"/>
                  <p:cNvGrpSpPr/>
                  <p:nvPr/>
                </p:nvGrpSpPr>
                <p:grpSpPr>
                  <a:xfrm>
                    <a:off x="800100" y="1593850"/>
                    <a:ext cx="1066800" cy="927100"/>
                    <a:chOff x="457200" y="1905000"/>
                    <a:chExt cx="1066800" cy="927100"/>
                  </a:xfrm>
                  <a:solidFill>
                    <a:schemeClr val="bg1"/>
                  </a:solidFill>
                </p:grpSpPr>
                <p:sp>
                  <p:nvSpPr>
                    <p:cNvPr id="101" name="Oval 100"/>
                    <p:cNvSpPr/>
                    <p:nvPr/>
                  </p:nvSpPr>
                  <p:spPr>
                    <a:xfrm>
                      <a:off x="457200" y="2438400"/>
                      <a:ext cx="381000" cy="381000"/>
                    </a:xfrm>
                    <a:prstGeom prst="ellipse">
                      <a:avLst/>
                    </a:prstGeom>
                    <a:solidFill>
                      <a:srgbClr val="92D050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>
                          <a:solidFill>
                            <a:sysClr val="windowText" lastClr="000000"/>
                          </a:solidFill>
                        </a:rPr>
                        <a:t>C</a:t>
                      </a:r>
                    </a:p>
                  </p:txBody>
                </p:sp>
                <p:sp>
                  <p:nvSpPr>
                    <p:cNvPr id="102" name="Oval 101"/>
                    <p:cNvSpPr/>
                    <p:nvPr/>
                  </p:nvSpPr>
                  <p:spPr>
                    <a:xfrm>
                      <a:off x="1143000" y="2451100"/>
                      <a:ext cx="381000" cy="381000"/>
                    </a:xfrm>
                    <a:prstGeom prst="ellipse">
                      <a:avLst/>
                    </a:prstGeom>
                    <a:solidFill>
                      <a:srgbClr val="92D050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 smtClean="0">
                          <a:solidFill>
                            <a:sysClr val="windowText" lastClr="000000"/>
                          </a:solidFill>
                        </a:rPr>
                        <a:t>D</a:t>
                      </a:r>
                      <a:endParaRPr lang="en-US" b="1" dirty="0">
                        <a:solidFill>
                          <a:sysClr val="windowText" lastClr="000000"/>
                        </a:solidFill>
                      </a:endParaRPr>
                    </a:p>
                  </p:txBody>
                </p:sp>
                <p:cxnSp>
                  <p:nvCxnSpPr>
                    <p:cNvPr id="103" name="Elbow Connector 102"/>
                    <p:cNvCxnSpPr>
                      <a:stCxn id="101" idx="0"/>
                      <a:endCxn id="102" idx="0"/>
                    </p:cNvCxnSpPr>
                    <p:nvPr/>
                  </p:nvCxnSpPr>
                  <p:spPr>
                    <a:xfrm rot="16200000" flipH="1">
                      <a:off x="984250" y="2101850"/>
                      <a:ext cx="12700" cy="685800"/>
                    </a:xfrm>
                    <a:prstGeom prst="bentConnector3">
                      <a:avLst>
                        <a:gd name="adj1" fmla="val -180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4" name="Straight Connector 103"/>
                    <p:cNvCxnSpPr/>
                    <p:nvPr/>
                  </p:nvCxnSpPr>
                  <p:spPr>
                    <a:xfrm flipV="1">
                      <a:off x="990600" y="1905000"/>
                      <a:ext cx="0" cy="304800"/>
                    </a:xfrm>
                    <a:prstGeom prst="lin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00" name="TextBox 99"/>
                      <p:cNvSpPr txBox="1"/>
                      <p:nvPr/>
                    </p:nvSpPr>
                    <p:spPr>
                      <a:xfrm>
                        <a:off x="1333500" y="1441102"/>
                        <a:ext cx="549574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100" name="TextBox 99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333500" y="1441102"/>
                        <a:ext cx="549574" cy="461665"/>
                      </a:xfrm>
                      <a:prstGeom prst="rect">
                        <a:avLst/>
                      </a:prstGeom>
                      <a:blipFill rotWithShape="1">
                        <a:blip r:embed="rId15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grpSp>
              <p:nvGrpSpPr>
                <p:cNvPr id="77" name="Group 76"/>
                <p:cNvGrpSpPr/>
                <p:nvPr/>
              </p:nvGrpSpPr>
              <p:grpSpPr>
                <a:xfrm>
                  <a:off x="738906" y="2267414"/>
                  <a:ext cx="1090091" cy="1079848"/>
                  <a:chOff x="800100" y="1441102"/>
                  <a:chExt cx="1090091" cy="1079848"/>
                </a:xfrm>
              </p:grpSpPr>
              <p:grpSp>
                <p:nvGrpSpPr>
                  <p:cNvPr id="93" name="Group 92"/>
                  <p:cNvGrpSpPr/>
                  <p:nvPr/>
                </p:nvGrpSpPr>
                <p:grpSpPr>
                  <a:xfrm>
                    <a:off x="800100" y="1593850"/>
                    <a:ext cx="1066800" cy="927100"/>
                    <a:chOff x="457200" y="1905000"/>
                    <a:chExt cx="1066800" cy="927100"/>
                  </a:xfrm>
                  <a:solidFill>
                    <a:schemeClr val="bg1"/>
                  </a:solidFill>
                </p:grpSpPr>
                <p:sp>
                  <p:nvSpPr>
                    <p:cNvPr id="95" name="Oval 94"/>
                    <p:cNvSpPr/>
                    <p:nvPr/>
                  </p:nvSpPr>
                  <p:spPr>
                    <a:xfrm>
                      <a:off x="457200" y="2438400"/>
                      <a:ext cx="381000" cy="381000"/>
                    </a:xfrm>
                    <a:prstGeom prst="ellipse">
                      <a:avLst/>
                    </a:prstGeom>
                    <a:solidFill>
                      <a:srgbClr val="92D050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>
                          <a:solidFill>
                            <a:sysClr val="windowText" lastClr="000000"/>
                          </a:solidFill>
                        </a:rPr>
                        <a:t>C</a:t>
                      </a:r>
                    </a:p>
                  </p:txBody>
                </p:sp>
                <p:sp>
                  <p:nvSpPr>
                    <p:cNvPr id="96" name="Oval 95"/>
                    <p:cNvSpPr/>
                    <p:nvPr/>
                  </p:nvSpPr>
                  <p:spPr>
                    <a:xfrm>
                      <a:off x="1143000" y="2451100"/>
                      <a:ext cx="381000" cy="381000"/>
                    </a:xfrm>
                    <a:prstGeom prst="ellipse">
                      <a:avLst/>
                    </a:prstGeom>
                    <a:solidFill>
                      <a:srgbClr val="92D050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 smtClean="0">
                          <a:solidFill>
                            <a:sysClr val="windowText" lastClr="000000"/>
                          </a:solidFill>
                        </a:rPr>
                        <a:t>D</a:t>
                      </a:r>
                      <a:endParaRPr lang="en-US" b="1" dirty="0">
                        <a:solidFill>
                          <a:sysClr val="windowText" lastClr="000000"/>
                        </a:solidFill>
                      </a:endParaRPr>
                    </a:p>
                  </p:txBody>
                </p:sp>
                <p:cxnSp>
                  <p:nvCxnSpPr>
                    <p:cNvPr id="97" name="Elbow Connector 96"/>
                    <p:cNvCxnSpPr>
                      <a:stCxn id="95" idx="0"/>
                      <a:endCxn id="96" idx="0"/>
                    </p:cNvCxnSpPr>
                    <p:nvPr/>
                  </p:nvCxnSpPr>
                  <p:spPr>
                    <a:xfrm rot="16200000" flipH="1">
                      <a:off x="984250" y="2101850"/>
                      <a:ext cx="12700" cy="685800"/>
                    </a:xfrm>
                    <a:prstGeom prst="bentConnector3">
                      <a:avLst>
                        <a:gd name="adj1" fmla="val -180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8" name="Straight Connector 97"/>
                    <p:cNvCxnSpPr/>
                    <p:nvPr/>
                  </p:nvCxnSpPr>
                  <p:spPr>
                    <a:xfrm flipV="1">
                      <a:off x="990600" y="1905000"/>
                      <a:ext cx="0" cy="304800"/>
                    </a:xfrm>
                    <a:prstGeom prst="lin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94" name="TextBox 93"/>
                      <p:cNvSpPr txBox="1"/>
                      <p:nvPr/>
                    </p:nvSpPr>
                    <p:spPr>
                      <a:xfrm>
                        <a:off x="1333500" y="1441102"/>
                        <a:ext cx="556691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94" name="TextBox 93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333500" y="1441102"/>
                        <a:ext cx="556691" cy="461665"/>
                      </a:xfrm>
                      <a:prstGeom prst="rect">
                        <a:avLst/>
                      </a:prstGeom>
                      <a:blipFill rotWithShape="1">
                        <a:blip r:embed="rId16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grpSp>
              <p:nvGrpSpPr>
                <p:cNvPr id="78" name="Group 77"/>
                <p:cNvGrpSpPr/>
                <p:nvPr/>
              </p:nvGrpSpPr>
              <p:grpSpPr>
                <a:xfrm>
                  <a:off x="738906" y="3391828"/>
                  <a:ext cx="1090091" cy="1079848"/>
                  <a:chOff x="800100" y="1441102"/>
                  <a:chExt cx="1090091" cy="1079848"/>
                </a:xfrm>
              </p:grpSpPr>
              <p:grpSp>
                <p:nvGrpSpPr>
                  <p:cNvPr id="87" name="Group 86"/>
                  <p:cNvGrpSpPr/>
                  <p:nvPr/>
                </p:nvGrpSpPr>
                <p:grpSpPr>
                  <a:xfrm>
                    <a:off x="800100" y="1593850"/>
                    <a:ext cx="1066800" cy="927100"/>
                    <a:chOff x="457200" y="1905000"/>
                    <a:chExt cx="1066800" cy="927100"/>
                  </a:xfrm>
                  <a:solidFill>
                    <a:schemeClr val="bg1"/>
                  </a:solidFill>
                </p:grpSpPr>
                <p:sp>
                  <p:nvSpPr>
                    <p:cNvPr id="89" name="Oval 88"/>
                    <p:cNvSpPr/>
                    <p:nvPr/>
                  </p:nvSpPr>
                  <p:spPr>
                    <a:xfrm>
                      <a:off x="457200" y="2438400"/>
                      <a:ext cx="381000" cy="381000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>
                          <a:solidFill>
                            <a:sysClr val="windowText" lastClr="000000"/>
                          </a:solidFill>
                        </a:rPr>
                        <a:t>C</a:t>
                      </a:r>
                    </a:p>
                  </p:txBody>
                </p:sp>
                <p:sp>
                  <p:nvSpPr>
                    <p:cNvPr id="90" name="Oval 89"/>
                    <p:cNvSpPr/>
                    <p:nvPr/>
                  </p:nvSpPr>
                  <p:spPr>
                    <a:xfrm>
                      <a:off x="1143000" y="2451100"/>
                      <a:ext cx="381000" cy="381000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 smtClean="0">
                          <a:solidFill>
                            <a:sysClr val="windowText" lastClr="000000"/>
                          </a:solidFill>
                        </a:rPr>
                        <a:t>D</a:t>
                      </a:r>
                      <a:endParaRPr lang="en-US" b="1" dirty="0">
                        <a:solidFill>
                          <a:sysClr val="windowText" lastClr="000000"/>
                        </a:solidFill>
                      </a:endParaRPr>
                    </a:p>
                  </p:txBody>
                </p:sp>
                <p:cxnSp>
                  <p:nvCxnSpPr>
                    <p:cNvPr id="91" name="Elbow Connector 90"/>
                    <p:cNvCxnSpPr>
                      <a:stCxn id="89" idx="0"/>
                      <a:endCxn id="90" idx="0"/>
                    </p:cNvCxnSpPr>
                    <p:nvPr/>
                  </p:nvCxnSpPr>
                  <p:spPr>
                    <a:xfrm rot="16200000" flipH="1">
                      <a:off x="984250" y="2101850"/>
                      <a:ext cx="12700" cy="685800"/>
                    </a:xfrm>
                    <a:prstGeom prst="bentConnector3">
                      <a:avLst>
                        <a:gd name="adj1" fmla="val -180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2" name="Straight Connector 91"/>
                    <p:cNvCxnSpPr/>
                    <p:nvPr/>
                  </p:nvCxnSpPr>
                  <p:spPr>
                    <a:xfrm flipV="1">
                      <a:off x="990600" y="1905000"/>
                      <a:ext cx="0" cy="304800"/>
                    </a:xfrm>
                    <a:prstGeom prst="lin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88" name="TextBox 87"/>
                      <p:cNvSpPr txBox="1"/>
                      <p:nvPr/>
                    </p:nvSpPr>
                    <p:spPr>
                      <a:xfrm>
                        <a:off x="1333500" y="1441102"/>
                        <a:ext cx="556691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3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88" name="TextBox 87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333500" y="1441102"/>
                        <a:ext cx="556691" cy="461665"/>
                      </a:xfrm>
                      <a:prstGeom prst="rect">
                        <a:avLst/>
                      </a:prstGeom>
                      <a:blipFill rotWithShape="1">
                        <a:blip r:embed="rId17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grpSp>
              <p:nvGrpSpPr>
                <p:cNvPr id="79" name="Group 78"/>
                <p:cNvGrpSpPr/>
                <p:nvPr/>
              </p:nvGrpSpPr>
              <p:grpSpPr>
                <a:xfrm>
                  <a:off x="738906" y="5016152"/>
                  <a:ext cx="1066800" cy="1079848"/>
                  <a:chOff x="800100" y="1441102"/>
                  <a:chExt cx="1066800" cy="1079848"/>
                </a:xfrm>
              </p:grpSpPr>
              <p:grpSp>
                <p:nvGrpSpPr>
                  <p:cNvPr id="81" name="Group 80"/>
                  <p:cNvGrpSpPr/>
                  <p:nvPr/>
                </p:nvGrpSpPr>
                <p:grpSpPr>
                  <a:xfrm>
                    <a:off x="800100" y="1593850"/>
                    <a:ext cx="1066800" cy="927100"/>
                    <a:chOff x="457200" y="1905000"/>
                    <a:chExt cx="1066800" cy="927100"/>
                  </a:xfrm>
                  <a:solidFill>
                    <a:schemeClr val="bg1"/>
                  </a:solidFill>
                </p:grpSpPr>
                <p:sp>
                  <p:nvSpPr>
                    <p:cNvPr id="83" name="Oval 82"/>
                    <p:cNvSpPr/>
                    <p:nvPr/>
                  </p:nvSpPr>
                  <p:spPr>
                    <a:xfrm>
                      <a:off x="457200" y="2438400"/>
                      <a:ext cx="381000" cy="381000"/>
                    </a:xfrm>
                    <a:prstGeom prst="ellipse">
                      <a:avLst/>
                    </a:prstGeom>
                    <a:solidFill>
                      <a:srgbClr val="92D050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>
                          <a:solidFill>
                            <a:sysClr val="windowText" lastClr="000000"/>
                          </a:solidFill>
                        </a:rPr>
                        <a:t>C</a:t>
                      </a:r>
                    </a:p>
                  </p:txBody>
                </p:sp>
                <p:sp>
                  <p:nvSpPr>
                    <p:cNvPr id="84" name="Oval 83"/>
                    <p:cNvSpPr/>
                    <p:nvPr/>
                  </p:nvSpPr>
                  <p:spPr>
                    <a:xfrm>
                      <a:off x="1143000" y="2451100"/>
                      <a:ext cx="381000" cy="381000"/>
                    </a:xfrm>
                    <a:prstGeom prst="ellipse">
                      <a:avLst/>
                    </a:prstGeom>
                    <a:solidFill>
                      <a:srgbClr val="92D050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 smtClean="0">
                          <a:solidFill>
                            <a:sysClr val="windowText" lastClr="000000"/>
                          </a:solidFill>
                        </a:rPr>
                        <a:t>D</a:t>
                      </a:r>
                      <a:endParaRPr lang="en-US" b="1" dirty="0">
                        <a:solidFill>
                          <a:sysClr val="windowText" lastClr="000000"/>
                        </a:solidFill>
                      </a:endParaRPr>
                    </a:p>
                  </p:txBody>
                </p:sp>
                <p:cxnSp>
                  <p:nvCxnSpPr>
                    <p:cNvPr id="85" name="Elbow Connector 84"/>
                    <p:cNvCxnSpPr>
                      <a:stCxn id="83" idx="0"/>
                      <a:endCxn id="84" idx="0"/>
                    </p:cNvCxnSpPr>
                    <p:nvPr/>
                  </p:nvCxnSpPr>
                  <p:spPr>
                    <a:xfrm rot="16200000" flipH="1">
                      <a:off x="984250" y="2101850"/>
                      <a:ext cx="12700" cy="685800"/>
                    </a:xfrm>
                    <a:prstGeom prst="bentConnector3">
                      <a:avLst>
                        <a:gd name="adj1" fmla="val -1800000"/>
                      </a:avLst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6" name="Straight Connector 85"/>
                    <p:cNvCxnSpPr/>
                    <p:nvPr/>
                  </p:nvCxnSpPr>
                  <p:spPr>
                    <a:xfrm flipV="1">
                      <a:off x="990600" y="1905000"/>
                      <a:ext cx="0" cy="304800"/>
                    </a:xfrm>
                    <a:prstGeom prst="lin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82" name="TextBox 81"/>
                      <p:cNvSpPr txBox="1"/>
                      <p:nvPr/>
                    </p:nvSpPr>
                    <p:spPr>
                      <a:xfrm>
                        <a:off x="1333500" y="1441102"/>
                        <a:ext cx="513089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en-US" sz="2400" dirty="0"/>
                      </a:p>
                    </p:txBody>
                  </p:sp>
                </mc:Choice>
                <mc:Fallback xmlns="">
                  <p:sp>
                    <p:nvSpPr>
                      <p:cNvPr id="82" name="TextBox 81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333500" y="1441102"/>
                        <a:ext cx="513089" cy="461665"/>
                      </a:xfrm>
                      <a:prstGeom prst="rect">
                        <a:avLst/>
                      </a:prstGeom>
                      <a:blipFill rotWithShape="1">
                        <a:blip r:embed="rId18"/>
                        <a:stretch>
                          <a:fillRect b="-1316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sp>
              <p:nvSpPr>
                <p:cNvPr id="80" name="TextBox 79"/>
                <p:cNvSpPr txBox="1"/>
                <p:nvPr/>
              </p:nvSpPr>
              <p:spPr>
                <a:xfrm>
                  <a:off x="825709" y="4335959"/>
                  <a:ext cx="893193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b="1" dirty="0" smtClean="0"/>
                    <a:t>. . .</a:t>
                  </a:r>
                  <a:endParaRPr lang="en-US" sz="4400" b="1" dirty="0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5" name="TextBox 74"/>
                  <p:cNvSpPr txBox="1"/>
                  <p:nvPr/>
                </p:nvSpPr>
                <p:spPr>
                  <a:xfrm>
                    <a:off x="525889" y="990600"/>
                    <a:ext cx="736164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320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latin typeface="Cambria Math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32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oMath>
                      </m:oMathPara>
                    </a14:m>
                    <a:endParaRPr lang="en-US" sz="3200" dirty="0"/>
                  </a:p>
                </p:txBody>
              </p:sp>
            </mc:Choice>
            <mc:Fallback xmlns="">
              <p:sp>
                <p:nvSpPr>
                  <p:cNvPr id="75" name="TextBox 7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25889" y="990600"/>
                    <a:ext cx="736164" cy="584775"/>
                  </a:xfrm>
                  <a:prstGeom prst="rect">
                    <a:avLst/>
                  </a:prstGeom>
                  <a:blipFill rotWithShape="1">
                    <a:blip r:embed="rId1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05" name="TextBox 104"/>
            <p:cNvSpPr txBox="1"/>
            <p:nvPr/>
          </p:nvSpPr>
          <p:spPr>
            <a:xfrm>
              <a:off x="5736207" y="1291678"/>
              <a:ext cx="89319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b="1" dirty="0" smtClean="0"/>
                <a:t>. . .</a:t>
              </a:r>
              <a:endParaRPr lang="en-US" sz="44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6" name="TextBox 105"/>
                <p:cNvSpPr txBox="1"/>
                <p:nvPr/>
              </p:nvSpPr>
              <p:spPr>
                <a:xfrm>
                  <a:off x="3429000" y="3812064"/>
                  <a:ext cx="1247714" cy="48186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groupChr>
                          <m:groupChrPr>
                            <m:chr m:val="→"/>
                            <m:pos m:val="top"/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groupChrPr>
                          <m:e>
                            <m:r>
                              <m:rPr>
                                <m:brk m:alnAt="1"/>
                              </m:rPr>
                              <a:rPr lang="en-US" b="1" i="1">
                                <a:latin typeface="Cambria Math"/>
                              </a:rPr>
                              <m:t>𝝍</m:t>
                            </m:r>
                            <m:r>
                              <m:rPr>
                                <m:brk m:alnAt="1"/>
                              </m:rPr>
                              <a:rPr lang="en-US" i="1">
                                <a:latin typeface="Cambria Math"/>
                              </a:rPr>
                              <m:t>(</m:t>
                            </m:r>
                            <m:r>
                              <a:rPr lang="en-US" i="1">
                                <a:latin typeface="Cambria Math"/>
                              </a:rPr>
                              <m:t>𝑦</m:t>
                            </m:r>
                            <m:r>
                              <a:rPr lang="en-US" i="1">
                                <a:latin typeface="Cambria Math"/>
                              </a:rPr>
                              <m:t>_</m:t>
                            </m:r>
                            <m:r>
                              <a:rPr lang="en-US" i="1">
                                <a:latin typeface="Cambria Math"/>
                              </a:rPr>
                              <m:t>𝑖</m:t>
                            </m:r>
                            <m:r>
                              <a:rPr lang="en-US" i="1">
                                <a:latin typeface="Cambria Math"/>
                              </a:rPr>
                              <m:t>, </m:t>
                            </m:r>
                            <m:r>
                              <a:rPr lang="en-US" i="1">
                                <a:latin typeface="Cambria Math"/>
                              </a:rPr>
                              <m:t>𝑝h</m:t>
                            </m:r>
                            <m:r>
                              <a:rPr lang="en-US" i="1">
                                <a:latin typeface="Cambria Math"/>
                              </a:rPr>
                              <m:t>(</m:t>
                            </m:r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i="1">
                                <a:latin typeface="Cambria Math"/>
                              </a:rPr>
                              <m:t>))</m:t>
                            </m:r>
                          </m:e>
                        </m:groupCh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6" name="TextBox 10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29000" y="3812064"/>
                  <a:ext cx="1247714" cy="481863"/>
                </a:xfrm>
                <a:prstGeom prst="rect">
                  <a:avLst/>
                </a:prstGeom>
                <a:blipFill rotWithShape="1">
                  <a:blip r:embed="rId20"/>
                  <a:stretch>
                    <a:fillRect b="-759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8" name="TextBox 107"/>
                <p:cNvSpPr txBox="1"/>
                <p:nvPr/>
              </p:nvSpPr>
              <p:spPr>
                <a:xfrm>
                  <a:off x="7907444" y="3360498"/>
                  <a:ext cx="1236556" cy="138499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𝐹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/>
                              </a:rPr>
                              <m:t>𝑀</m:t>
                            </m:r>
                          </m:sub>
                        </m:sSub>
                        <m:d>
                          <m:dPr>
                            <m:ctrlPr>
                              <a:rPr lang="en-US" sz="28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𝑋</m:t>
                            </m:r>
                          </m:e>
                        </m:d>
                      </m:oMath>
                    </m:oMathPara>
                  </a14:m>
                  <a:endParaRPr lang="en-US" sz="2800" b="0" dirty="0" smtClean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∪</m:t>
                        </m:r>
                      </m:oMath>
                    </m:oMathPara>
                  </a14:m>
                  <a:endParaRPr lang="en-US" sz="2800" b="0" dirty="0" smtClean="0">
                    <a:ea typeface="Cambria Math"/>
                  </a:endParaRPr>
                </a:p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  <m:sSub>
                          <m:sSubPr>
                            <m:ctrlPr>
                              <a:rPr lang="en-US" sz="2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h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/>
                              </a:rPr>
                              <m:t>𝑚</m:t>
                            </m:r>
                          </m:sub>
                        </m:sSub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108" name="TextBox 10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07444" y="3360498"/>
                  <a:ext cx="1236556" cy="1384995"/>
                </a:xfrm>
                <a:prstGeom prst="rect">
                  <a:avLst/>
                </a:prstGeom>
                <a:blipFill rotWithShape="1"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" name="TextBox 111"/>
                <p:cNvSpPr txBox="1"/>
                <p:nvPr/>
              </p:nvSpPr>
              <p:spPr>
                <a:xfrm>
                  <a:off x="5602562" y="3812064"/>
                  <a:ext cx="1247714" cy="48186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groupChr>
                          <m:groupChrPr>
                            <m:chr m:val="→"/>
                            <m:pos m:val="top"/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groupChrPr>
                          <m:e>
                            <m:r>
                              <m:rPr>
                                <m:brk m:alnAt="1"/>
                              </m:rPr>
                              <a:rPr lang="en-US" b="1" i="1">
                                <a:latin typeface="Cambria Math"/>
                              </a:rPr>
                              <m:t>𝝍</m:t>
                            </m:r>
                            <m:r>
                              <m:rPr>
                                <m:brk m:alnAt="1"/>
                              </m:rPr>
                              <a:rPr lang="en-US" i="1">
                                <a:latin typeface="Cambria Math"/>
                              </a:rPr>
                              <m:t>(</m:t>
                            </m:r>
                            <m:r>
                              <a:rPr lang="en-US" i="1">
                                <a:latin typeface="Cambria Math"/>
                              </a:rPr>
                              <m:t>𝑦</m:t>
                            </m:r>
                            <m:r>
                              <a:rPr lang="en-US" i="1">
                                <a:latin typeface="Cambria Math"/>
                              </a:rPr>
                              <m:t>_</m:t>
                            </m:r>
                            <m:r>
                              <a:rPr lang="en-US" i="1">
                                <a:latin typeface="Cambria Math"/>
                              </a:rPr>
                              <m:t>𝑖</m:t>
                            </m:r>
                            <m:r>
                              <a:rPr lang="en-US" i="1">
                                <a:latin typeface="Cambria Math"/>
                              </a:rPr>
                              <m:t>, </m:t>
                            </m:r>
                            <m:r>
                              <a:rPr lang="en-US" i="1">
                                <a:latin typeface="Cambria Math"/>
                              </a:rPr>
                              <m:t>𝑝h</m:t>
                            </m:r>
                            <m:r>
                              <a:rPr lang="en-US" i="1">
                                <a:latin typeface="Cambria Math"/>
                              </a:rPr>
                              <m:t>(</m:t>
                            </m:r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i="1">
                                <a:latin typeface="Cambria Math"/>
                              </a:rPr>
                              <m:t>))</m:t>
                            </m:r>
                          </m:e>
                        </m:groupCh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2" name="TextBox 1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02562" y="3812064"/>
                  <a:ext cx="1247714" cy="481863"/>
                </a:xfrm>
                <a:prstGeom prst="rect">
                  <a:avLst/>
                </a:prstGeom>
                <a:blipFill rotWithShape="1">
                  <a:blip r:embed="rId22"/>
                  <a:stretch>
                    <a:fillRect b="-759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5" name="TextBox 114"/>
          <p:cNvSpPr txBox="1"/>
          <p:nvPr/>
        </p:nvSpPr>
        <p:spPr>
          <a:xfrm>
            <a:off x="90996" y="163572"/>
            <a:ext cx="319369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u="sng" dirty="0" smtClean="0">
                <a:latin typeface="Trebuchet MS" panose="020B0603020202020204" pitchFamily="34" charset="0"/>
              </a:rPr>
              <a:t>Gradient Boosting</a:t>
            </a:r>
          </a:p>
          <a:p>
            <a:r>
              <a:rPr lang="en-US" sz="1600" dirty="0" smtClean="0">
                <a:latin typeface="Trebuchet MS" panose="020B0603020202020204" pitchFamily="34" charset="0"/>
              </a:rPr>
              <a:t>Weak Learners -&gt; Strong Learner</a:t>
            </a:r>
          </a:p>
          <a:p>
            <a:r>
              <a:rPr lang="en-US" sz="1600" dirty="0" smtClean="0">
                <a:latin typeface="Trebuchet MS" panose="020B0603020202020204" pitchFamily="34" charset="0"/>
              </a:rPr>
              <a:t>Decision Tree stumps</a:t>
            </a:r>
          </a:p>
          <a:p>
            <a:r>
              <a:rPr lang="en-US" sz="1600" dirty="0" smtClean="0">
                <a:latin typeface="Trebuchet MS" panose="020B0603020202020204" pitchFamily="34" charset="0"/>
              </a:rPr>
              <a:t>Each iteration fit to residuals</a:t>
            </a:r>
          </a:p>
          <a:p>
            <a:r>
              <a:rPr lang="en-US" sz="1600" dirty="0" smtClean="0">
                <a:latin typeface="Trebuchet MS" panose="020B0603020202020204" pitchFamily="34" charset="0"/>
              </a:rPr>
              <a:t>Adjustable learning rate</a:t>
            </a:r>
            <a:endParaRPr lang="en-US" sz="16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896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381000" y="553261"/>
            <a:ext cx="8856180" cy="5873852"/>
            <a:chOff x="440221" y="406397"/>
            <a:chExt cx="8856180" cy="587385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4343401" y="406397"/>
                  <a:ext cx="4953000" cy="587385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sz="2800" b="1" i="1" smtClean="0">
                            <a:latin typeface="Cambria Math"/>
                          </a:rPr>
                          <m:t>𝒀</m:t>
                        </m:r>
                        <m:r>
                          <a:rPr lang="en-US" sz="2800" b="1" i="1" smtClean="0">
                            <a:latin typeface="Cambria Math"/>
                          </a:rPr>
                          <m:t>=</m:t>
                        </m:r>
                        <m:r>
                          <a:rPr lang="en-US" sz="2800" b="1" i="1" smtClean="0">
                            <a:latin typeface="Cambria Math"/>
                          </a:rPr>
                          <m:t>𝑭</m:t>
                        </m:r>
                        <m:d>
                          <m:dPr>
                            <m:ctrlPr>
                              <a:rPr lang="en-US" sz="2800" b="1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800" b="1" i="1" smtClean="0">
                                <a:latin typeface="Cambria Math"/>
                              </a:rPr>
                              <m:t>𝑿</m:t>
                            </m:r>
                          </m:e>
                        </m:d>
                        <m:r>
                          <a:rPr lang="en-US" sz="2800" b="1" i="1" smtClean="0">
                            <a:latin typeface="Cambria Math"/>
                          </a:rPr>
                          <m:t>+ </m:t>
                        </m:r>
                        <m:r>
                          <a:rPr lang="el-GR" sz="2800" b="1" i="1" smtClean="0">
                            <a:latin typeface="Cambria Math"/>
                          </a:rPr>
                          <m:t>𝜺</m:t>
                        </m:r>
                      </m:oMath>
                    </m:oMathPara>
                  </a14:m>
                  <a:endParaRPr lang="en-US" sz="2800" b="1" dirty="0" smtClean="0">
                    <a:latin typeface="Trebuchet MS" panose="020B0603020202020204" pitchFamily="34" charset="0"/>
                  </a:endParaRPr>
                </a:p>
                <a:p>
                  <a:endParaRPr lang="en-US" sz="2800" b="1" dirty="0" smtClean="0">
                    <a:latin typeface="Trebuchet MS" panose="020B0603020202020204" pitchFamily="34" charset="0"/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en-US" sz="28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800" i="1">
                                <a:latin typeface="Cambria Math"/>
                              </a:rPr>
                              <m:t>𝑓</m:t>
                            </m:r>
                          </m:e>
                        </m:acc>
                        <m:d>
                          <m:dPr>
                            <m:ctrlPr>
                              <a:rPr lang="en-US" sz="28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2800" i="1">
                            <a:latin typeface="Cambria Math"/>
                          </a:rPr>
                          <m:t>=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2800" b="0" i="1" smtClean="0">
                            <a:latin typeface="Cambria Math"/>
                          </a:rPr>
                          <m:t>+ </m:t>
                        </m:r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𝛽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+ </m:t>
                        </m:r>
                        <m:r>
                          <m:rPr>
                            <m:sty m:val="p"/>
                          </m:rPr>
                          <a:rPr lang="el-GR" sz="2800" b="0" i="1" smtClean="0">
                            <a:latin typeface="Cambria Math"/>
                            <a:ea typeface="Cambria Math"/>
                          </a:rPr>
                          <m:t>ε</m:t>
                        </m:r>
                      </m:oMath>
                    </m:oMathPara>
                  </a14:m>
                  <a:endParaRPr lang="en-US" sz="2800" u="sng" dirty="0" smtClean="0">
                    <a:latin typeface="Trebuchet MS" panose="020B0603020202020204" pitchFamily="34" charset="0"/>
                  </a:endParaRPr>
                </a:p>
                <a:p>
                  <a:endParaRPr lang="en-US" sz="2800" u="sng" dirty="0" smtClean="0">
                    <a:latin typeface="Trebuchet MS" panose="020B0603020202020204" pitchFamily="34" charset="0"/>
                  </a:endParaRPr>
                </a:p>
                <a:p>
                  <a14:m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8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800" i="1">
                              <a:latin typeface="Cambria Math"/>
                            </a:rPr>
                            <m:t>𝑓</m:t>
                          </m:r>
                        </m:e>
                      </m:acc>
                      <m:d>
                        <m:dPr>
                          <m:ctrlPr>
                            <a:rPr lang="en-US" sz="2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8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2800" i="1">
                          <a:latin typeface="Cambria Math"/>
                        </a:rPr>
                        <m:t>=</m:t>
                      </m:r>
                      <m:r>
                        <a:rPr lang="en-US" sz="2800" b="0" i="1" smtClean="0"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en-US" sz="2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sz="2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sz="28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𝑎</m:t>
                                  </m:r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 + </m:t>
                                  </m:r>
                                  <m:r>
                                    <a:rPr lang="en-US" sz="2800" b="0" i="1" smtClean="0">
                                      <a:latin typeface="Cambria Math"/>
                                      <a:ea typeface="Cambria Math"/>
                                    </a:rPr>
                                    <m:t>𝛽</m:t>
                                  </m:r>
                                  <m:sSub>
                                    <m:sSubPr>
                                      <m:ctrlPr>
                                        <a:rPr lang="en-US" sz="2800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b="0" i="1" smtClean="0">
                                          <a:latin typeface="Cambria Math"/>
                                          <a:ea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800" b="0" i="1" smtClean="0">
                                          <a:latin typeface="Cambria Math"/>
                                          <a:ea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800" b="0" i="1" smtClean="0">
                                      <a:latin typeface="Cambria Math"/>
                                      <a:ea typeface="Cambria Math"/>
                                    </a:rPr>
                                    <m:t> +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l-GR" sz="2800" b="0" i="1" smtClean="0">
                                      <a:latin typeface="Cambria Math"/>
                                      <a:ea typeface="Cambria Math"/>
                                    </a:rPr>
                                    <m:t>ε</m:t>
                                  </m:r>
                                </m:e>
                              </m:d>
                            </m:sup>
                          </m:sSup>
                        </m:den>
                      </m:f>
                    </m:oMath>
                  </a14:m>
                  <a:r>
                    <a:rPr lang="en-US" sz="2800" u="sng" dirty="0" smtClean="0">
                      <a:latin typeface="Trebuchet MS" panose="020B0603020202020204" pitchFamily="34" charset="0"/>
                    </a:rPr>
                    <a:t>  </a:t>
                  </a:r>
                </a:p>
                <a:p>
                  <a:endParaRPr lang="en-US" sz="2800" u="sng" dirty="0" smtClean="0">
                    <a:latin typeface="Trebuchet MS" panose="020B0603020202020204" pitchFamily="34" charset="0"/>
                  </a:endParaRPr>
                </a:p>
                <a:p>
                  <a14:m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8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800" i="1">
                              <a:latin typeface="Cambria Math"/>
                            </a:rPr>
                            <m:t>𝑓</m:t>
                          </m:r>
                        </m:e>
                      </m:acc>
                      <m:d>
                        <m:dPr>
                          <m:ctrlPr>
                            <a:rPr lang="en-US" sz="2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8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2800" i="1">
                          <a:latin typeface="Cambria Math"/>
                        </a:rPr>
                        <m:t>=</m:t>
                      </m:r>
                      <m:r>
                        <a:rPr lang="en-US" sz="2800" b="0" i="1" smtClean="0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/>
                              <a:ea typeface="Cambria Math"/>
                            </a:rPr>
                            <m:t>𝛽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800" b="0" i="1" smtClean="0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800" b="0" i="1" smtClean="0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/>
                                  <a:ea typeface="Cambria Math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8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)</m:t>
                          </m:r>
                        </m:e>
                      </m:nary>
                    </m:oMath>
                  </a14:m>
                  <a:r>
                    <a:rPr lang="en-US" sz="2800" b="0" i="1" dirty="0" smtClean="0">
                      <a:latin typeface="Cambria Math"/>
                    </a:rPr>
                    <a:t> </a:t>
                  </a:r>
                </a:p>
                <a:p>
                  <a:endParaRPr lang="en-US" sz="2800" b="0" i="1" dirty="0" smtClean="0">
                    <a:latin typeface="Cambria Math"/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en-US" sz="2800" b="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𝑓</m:t>
                            </m:r>
                          </m:e>
                        </m:acc>
                        <m:d>
                          <m:dPr>
                            <m:ctrlPr>
                              <a:rPr lang="en-US" sz="28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2800" b="0" i="1" smtClean="0">
                            <a:latin typeface="Cambria Math"/>
                          </a:rPr>
                          <m:t>= </m:t>
                        </m:r>
                        <m:f>
                          <m:fPr>
                            <m:ctrlPr>
                              <a:rPr lang="en-US" sz="28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2800" b="0" i="1" smtClean="0">
                                <a:latin typeface="Cambria Math"/>
                              </a:rPr>
                              <m:t>𝐵</m:t>
                            </m:r>
                          </m:den>
                        </m:f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sz="2800" b="0" i="1" smtClean="0"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𝑇</m:t>
                            </m:r>
                            <m:d>
                              <m:dPr>
                                <m:ctrlPr>
                                  <a:rPr lang="en-US" sz="2800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,</m:t>
                                </m:r>
                                <m:r>
                                  <a:rPr lang="en-US" sz="2800" b="0" i="1" smtClean="0">
                                    <a:latin typeface="Cambria Math"/>
                                    <a:ea typeface="Cambria Math"/>
                                  </a:rPr>
                                  <m:t>𝜃</m:t>
                                </m:r>
                              </m:e>
                            </m:d>
                          </m:e>
                        </m:nary>
                      </m:oMath>
                    </m:oMathPara>
                  </a14:m>
                  <a:endParaRPr lang="en-US" sz="2800" dirty="0" smtClean="0">
                    <a:latin typeface="Trebuchet MS" panose="020B0603020202020204" pitchFamily="34" charset="0"/>
                  </a:endParaRPr>
                </a:p>
                <a:p>
                  <a:endParaRPr lang="en-US" sz="2800" dirty="0" smtClean="0">
                    <a:latin typeface="Trebuchet MS" panose="020B0603020202020204" pitchFamily="34" charset="0"/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en-US" sz="28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800" i="1">
                                <a:latin typeface="Cambria Math"/>
                              </a:rPr>
                              <m:t>𝑓</m:t>
                            </m:r>
                          </m:e>
                        </m:acc>
                        <m:d>
                          <m:dPr>
                            <m:ctrlPr>
                              <a:rPr lang="en-US" sz="28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sSub>
                          <m:sSubPr>
                            <m:ctrlPr>
                              <a:rPr lang="en-US" sz="2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=</m:t>
                            </m:r>
                            <m:acc>
                              <m:accPr>
                                <m:chr m:val="̂"/>
                                <m:ctrlPr>
                                  <a:rPr lang="en-US" sz="2800" i="1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en-US" sz="2800" i="1">
                                    <a:latin typeface="Cambria Math"/>
                                  </a:rPr>
                                  <m:t>𝑓</m:t>
                                </m:r>
                              </m:e>
                            </m:acc>
                          </m:e>
                          <m:sub>
                            <m:r>
                              <a:rPr lang="en-US" sz="2800" i="1"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  <m:groupChr>
                          <m:groupChrPr>
                            <m:chr m:val="←"/>
                            <m:pos m:val="top"/>
                            <m:ctrlPr>
                              <a:rPr lang="en-US" sz="2800" i="1" smtClean="0">
                                <a:latin typeface="Cambria Math"/>
                              </a:rPr>
                            </m:ctrlPr>
                          </m:groupChrPr>
                          <m:e/>
                        </m:groupChr>
                        <m:sSub>
                          <m:sSubPr>
                            <m:ctrlPr>
                              <a:rPr lang="en-US" sz="2800" i="1">
                                <a:latin typeface="Cambria Math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2800" i="1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en-US" sz="2800" i="1">
                                    <a:latin typeface="Cambria Math"/>
                                  </a:rPr>
                                  <m:t>𝑓</m:t>
                                </m:r>
                              </m:e>
                            </m:acc>
                          </m:e>
                          <m:sub>
                            <m:r>
                              <a:rPr lang="en-US" sz="2800" i="1">
                                <a:latin typeface="Cambria Math"/>
                              </a:rPr>
                              <m:t>𝑡</m:t>
                            </m:r>
                            <m:r>
                              <a:rPr lang="en-US" sz="2800" b="0" i="1" smtClean="0">
                                <a:latin typeface="Cambria Math"/>
                              </a:rPr>
                              <m:t>−1</m:t>
                            </m:r>
                          </m:sub>
                        </m:sSub>
                        <m:r>
                          <a:rPr lang="en-US" sz="2800" b="0" i="0" smtClean="0">
                            <a:latin typeface="Cambria Math"/>
                          </a:rPr>
                          <m:t>+ 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/>
                          </a:rPr>
                          <m:t>h</m:t>
                        </m:r>
                        <m:d>
                          <m:dPr>
                            <m:ctrlPr>
                              <a:rPr lang="en-US" sz="28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2800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2800" b="0" i="1" smtClean="0">
                                <a:latin typeface="Cambria Math"/>
                                <a:ea typeface="Cambria Math"/>
                              </a:rPr>
                              <m:t>𝜃</m:t>
                            </m:r>
                            <m:r>
                              <a:rPr lang="en-US" sz="2800" b="0" i="1" smtClean="0">
                                <a:latin typeface="Cambria Math"/>
                              </a:rPr>
                              <m:t> </m:t>
                            </m:r>
                          </m:e>
                        </m:d>
                      </m:oMath>
                    </m:oMathPara>
                  </a14:m>
                  <a:endParaRPr lang="en-US" sz="2800" dirty="0" smtClean="0">
                    <a:latin typeface="Trebuchet MS" panose="020B0603020202020204" pitchFamily="34" charset="0"/>
                  </a:endParaRPr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43401" y="406397"/>
                  <a:ext cx="4953000" cy="5873852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Rectangle 1"/>
                <p:cNvSpPr/>
                <p:nvPr/>
              </p:nvSpPr>
              <p:spPr>
                <a:xfrm>
                  <a:off x="473820" y="406398"/>
                  <a:ext cx="3472425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r"/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lang="en-US" sz="2800" b="1" i="1">
                            <a:latin typeface="Cambria Math"/>
                          </a:rPr>
                          <m:t>𝑪𝒐𝒏𝒄𝒆𝒑𝒕𝒖𝒂𝒍</m:t>
                        </m:r>
                        <m:r>
                          <a:rPr lang="en-US" sz="2800" b="1" i="1">
                            <a:latin typeface="Cambria Math"/>
                          </a:rPr>
                          <m:t> </m:t>
                        </m:r>
                        <m:r>
                          <a:rPr lang="en-US" sz="2800" b="1" i="1">
                            <a:latin typeface="Cambria Math"/>
                          </a:rPr>
                          <m:t>𝑴𝒐𝒅𝒆𝒍</m:t>
                        </m:r>
                      </m:oMath>
                    </m:oMathPara>
                  </a14:m>
                  <a:endParaRPr lang="en-US" sz="2800" b="1" dirty="0">
                    <a:latin typeface="Trebuchet MS" panose="020B0603020202020204" pitchFamily="34" charset="0"/>
                  </a:endParaRPr>
                </a:p>
              </p:txBody>
            </p:sp>
          </mc:Choice>
          <mc:Fallback xmlns="">
            <p:sp>
              <p:nvSpPr>
                <p:cNvPr id="2" name="Rectangle 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3820" y="406398"/>
                  <a:ext cx="3472425" cy="523220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" name="Rectangle 2"/>
            <p:cNvSpPr/>
            <p:nvPr/>
          </p:nvSpPr>
          <p:spPr>
            <a:xfrm>
              <a:off x="1006529" y="1328394"/>
              <a:ext cx="293971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sz="28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Linear Regression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440221" y="2286000"/>
                  <a:ext cx="350602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r"/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lang="en-US" sz="2800" i="1">
                            <a:latin typeface="Cambria Math"/>
                          </a:rPr>
                          <m:t>𝐿𝑜𝑔𝑖𝑠𝑡𝑖𝑐</m:t>
                        </m:r>
                        <m:r>
                          <a:rPr lang="en-US" sz="2800" i="1">
                            <a:latin typeface="Cambria Math"/>
                          </a:rPr>
                          <m:t> </m:t>
                        </m:r>
                        <m:r>
                          <a:rPr lang="en-US" sz="2800" i="1">
                            <a:latin typeface="Cambria Math"/>
                          </a:rPr>
                          <m:t>𝑅𝑒𝑔𝑟𝑒𝑠𝑠𝑖𝑜𝑛</m:t>
                        </m:r>
                      </m:oMath>
                    </m:oMathPara>
                  </a14:m>
                  <a:endParaRPr lang="en-US" sz="2800" dirty="0">
                    <a:latin typeface="Trebuchet MS" panose="020B0603020202020204" pitchFamily="34" charset="0"/>
                  </a:endParaRPr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0221" y="2286000"/>
                  <a:ext cx="3506024" cy="523220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/>
                <p:cNvSpPr/>
                <p:nvPr/>
              </p:nvSpPr>
              <p:spPr>
                <a:xfrm>
                  <a:off x="819748" y="3297157"/>
                  <a:ext cx="312649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r"/>
                  <a14:m>
                    <m:oMath xmlns:m="http://schemas.openxmlformats.org/officeDocument/2006/math">
                      <m:r>
                        <a:rPr lang="en-US" sz="2800" i="1">
                          <a:latin typeface="Cambria Math"/>
                        </a:rPr>
                        <m:t>𝑀𝐴𝑅𝑆</m:t>
                      </m:r>
                      <m:r>
                        <a:rPr lang="en-US" sz="2800" i="1">
                          <a:latin typeface="Cambria Math"/>
                        </a:rPr>
                        <m:t> </m:t>
                      </m:r>
                      <m:r>
                        <a:rPr lang="en-US" sz="2800" i="1">
                          <a:latin typeface="Cambria Math"/>
                        </a:rPr>
                        <m:t>𝑅𝑒𝑔𝑟𝑒𝑠𝑠𝑖𝑜𝑛</m:t>
                      </m:r>
                    </m:oMath>
                  </a14:m>
                  <a:r>
                    <a:rPr lang="en-US" sz="2800" i="1" dirty="0">
                      <a:latin typeface="Cambria Math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6" name="Rectangle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9748" y="3297157"/>
                  <a:ext cx="3126497" cy="523220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6"/>
                <p:cNvSpPr/>
                <p:nvPr/>
              </p:nvSpPr>
              <p:spPr>
                <a:xfrm>
                  <a:off x="1157789" y="4343400"/>
                  <a:ext cx="2788456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r"/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lang="en-US" sz="2800" i="1">
                            <a:latin typeface="Cambria Math"/>
                          </a:rPr>
                          <m:t>𝑅𝑎𝑛𝑑𝑜𝑚</m:t>
                        </m:r>
                        <m:r>
                          <a:rPr lang="en-US" sz="2800" i="1">
                            <a:latin typeface="Cambria Math"/>
                          </a:rPr>
                          <m:t> </m:t>
                        </m:r>
                        <m:r>
                          <a:rPr lang="en-US" sz="2800" i="1">
                            <a:latin typeface="Cambria Math"/>
                          </a:rPr>
                          <m:t>𝐹𝑜𝑟𝑒𝑠𝑡</m:t>
                        </m:r>
                      </m:oMath>
                    </m:oMathPara>
                  </a14:m>
                  <a:endParaRPr lang="en-US" sz="2800" dirty="0">
                    <a:latin typeface="Trebuchet MS" panose="020B0603020202020204" pitchFamily="34" charset="0"/>
                  </a:endParaRPr>
                </a:p>
              </p:txBody>
            </p:sp>
          </mc:Choice>
          <mc:Fallback xmlns="">
            <p:sp>
              <p:nvSpPr>
                <p:cNvPr id="7" name="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57789" y="4343400"/>
                  <a:ext cx="2788456" cy="523220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/>
                <p:cNvSpPr/>
                <p:nvPr/>
              </p:nvSpPr>
              <p:spPr>
                <a:xfrm>
                  <a:off x="651240" y="5562600"/>
                  <a:ext cx="3295005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r"/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lang="en-US" sz="2800" i="1">
                            <a:latin typeface="Cambria Math"/>
                          </a:rPr>
                          <m:t>𝐺𝑟𝑎𝑑𝑖𝑒𝑛𝑡</m:t>
                        </m:r>
                        <m:r>
                          <a:rPr lang="en-US" sz="2800" i="1">
                            <a:latin typeface="Cambria Math"/>
                          </a:rPr>
                          <m:t> </m:t>
                        </m:r>
                        <m:r>
                          <a:rPr lang="en-US" sz="2800" i="1">
                            <a:latin typeface="Cambria Math"/>
                          </a:rPr>
                          <m:t>𝐵𝑜𝑜𝑠𝑡𝑖𝑛𝑔</m:t>
                        </m:r>
                      </m:oMath>
                    </m:oMathPara>
                  </a14:m>
                  <a:endParaRPr lang="en-US" sz="2800" dirty="0">
                    <a:latin typeface="Trebuchet MS" panose="020B0603020202020204" pitchFamily="34" charset="0"/>
                  </a:endParaRPr>
                </a:p>
              </p:txBody>
            </p:sp>
          </mc:Choice>
          <mc:Fallback xmlns="">
            <p:sp>
              <p:nvSpPr>
                <p:cNvPr id="8" name="Rectangle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240" y="5562600"/>
                  <a:ext cx="3295005" cy="523220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667282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:\z_OldServer\Projects\Pennsylvania\PennDot_Predictive_Model\FULL FINAL MODLE GRAPHIC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8600" y="357341"/>
            <a:ext cx="8787968" cy="526875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5841568" y="5791200"/>
            <a:ext cx="3147872" cy="860118"/>
            <a:chOff x="3048000" y="533400"/>
            <a:chExt cx="3147872" cy="86011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Oval 7"/>
                <p:cNvSpPr/>
                <p:nvPr/>
              </p:nvSpPr>
              <p:spPr>
                <a:xfrm>
                  <a:off x="3048000" y="533400"/>
                  <a:ext cx="861872" cy="860118"/>
                </a:xfrm>
                <a:prstGeom prst="ellipse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  <a:ln w="571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sz="2000" b="1" i="1" smtClean="0">
                            <a:solidFill>
                              <a:sysClr val="windowText" lastClr="000000"/>
                            </a:solidFill>
                            <a:latin typeface="Cambria Math"/>
                          </a:rPr>
                          <m:t>𝑯𝒊𝒈𝒉</m:t>
                        </m:r>
                      </m:oMath>
                    </m:oMathPara>
                  </a14:m>
                  <a:endParaRPr lang="en-US" sz="2000" b="1" dirty="0">
                    <a:solidFill>
                      <a:sysClr val="windowText" lastClr="000000"/>
                    </a:solidFill>
                    <a:latin typeface="Trebuchet MS" panose="020B0603020202020204" pitchFamily="34" charset="0"/>
                  </a:endParaRPr>
                </a:p>
              </p:txBody>
            </p:sp>
          </mc:Choice>
          <mc:Fallback xmlns="">
            <p:sp>
              <p:nvSpPr>
                <p:cNvPr id="5" name="Oval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48000" y="533400"/>
                  <a:ext cx="861872" cy="860118"/>
                </a:xfrm>
                <a:prstGeom prst="ellipse">
                  <a:avLst/>
                </a:prstGeom>
                <a:blipFill rotWithShape="1">
                  <a:blip r:embed="rId3"/>
                  <a:stretch>
                    <a:fillRect l="-2000"/>
                  </a:stretch>
                </a:blipFill>
                <a:ln w="571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Oval 10"/>
                <p:cNvSpPr/>
                <p:nvPr/>
              </p:nvSpPr>
              <p:spPr>
                <a:xfrm>
                  <a:off x="4191000" y="533400"/>
                  <a:ext cx="861872" cy="860118"/>
                </a:xfrm>
                <a:prstGeom prst="ellipse">
                  <a:avLst/>
                </a:prstGeom>
                <a:solidFill>
                  <a:srgbClr val="FFC000"/>
                </a:solidFill>
                <a:ln w="571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sz="2000" b="1" i="1" smtClean="0">
                            <a:solidFill>
                              <a:sysClr val="windowText" lastClr="000000"/>
                            </a:solidFill>
                            <a:latin typeface="Cambria Math"/>
                          </a:rPr>
                          <m:t>𝑴𝒐𝒅</m:t>
                        </m:r>
                        <m:r>
                          <a:rPr lang="en-US" sz="2000" b="1" i="1" smtClean="0">
                            <a:solidFill>
                              <a:sysClr val="windowText" lastClr="000000"/>
                            </a:solidFill>
                            <a:latin typeface="Cambria Math"/>
                          </a:rPr>
                          <m:t>.</m:t>
                        </m:r>
                      </m:oMath>
                    </m:oMathPara>
                  </a14:m>
                  <a:endParaRPr lang="en-US" sz="2000" b="1" dirty="0">
                    <a:solidFill>
                      <a:sysClr val="windowText" lastClr="000000"/>
                    </a:solidFill>
                    <a:latin typeface="Trebuchet MS" panose="020B0603020202020204" pitchFamily="34" charset="0"/>
                  </a:endParaRPr>
                </a:p>
              </p:txBody>
            </p:sp>
          </mc:Choice>
          <mc:Fallback xmlns="">
            <p:sp>
              <p:nvSpPr>
                <p:cNvPr id="6" name="Oval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91000" y="533400"/>
                  <a:ext cx="861872" cy="860118"/>
                </a:xfrm>
                <a:prstGeom prst="ellipse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  <a:ln w="571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Oval 11"/>
                <p:cNvSpPr/>
                <p:nvPr/>
              </p:nvSpPr>
              <p:spPr>
                <a:xfrm>
                  <a:off x="5334000" y="533400"/>
                  <a:ext cx="861872" cy="860118"/>
                </a:xfrm>
                <a:prstGeom prst="ellipse">
                  <a:avLst/>
                </a:prstGeom>
                <a:solidFill>
                  <a:srgbClr val="FFFF99"/>
                </a:solidFill>
                <a:ln w="571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sz="2000" b="1" i="1" smtClean="0">
                            <a:solidFill>
                              <a:sysClr val="windowText" lastClr="000000"/>
                            </a:solidFill>
                            <a:latin typeface="Cambria Math"/>
                          </a:rPr>
                          <m:t>𝑳𝒐𝒘</m:t>
                        </m:r>
                      </m:oMath>
                    </m:oMathPara>
                  </a14:m>
                  <a:endParaRPr lang="en-US" sz="2000" b="1" dirty="0">
                    <a:solidFill>
                      <a:sysClr val="windowText" lastClr="000000"/>
                    </a:solidFill>
                    <a:latin typeface="Trebuchet MS" panose="020B0603020202020204" pitchFamily="34" charset="0"/>
                  </a:endParaRPr>
                </a:p>
              </p:txBody>
            </p:sp>
          </mc:Choice>
          <mc:Fallback xmlns="">
            <p:sp>
              <p:nvSpPr>
                <p:cNvPr id="7" name="Oval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34000" y="533400"/>
                  <a:ext cx="861872" cy="860118"/>
                </a:xfrm>
                <a:prstGeom prst="ellipse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  <a:ln w="571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880821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U:\z_OldServer\Projects\Pennsylvania\PennDot_Predictive_Model\presentation\final_model_example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7200" y="249909"/>
            <a:ext cx="8382000" cy="6303291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5562600" y="5562600"/>
            <a:ext cx="3147872" cy="860118"/>
            <a:chOff x="3048000" y="533400"/>
            <a:chExt cx="3147872" cy="86011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Oval 4"/>
                <p:cNvSpPr/>
                <p:nvPr/>
              </p:nvSpPr>
              <p:spPr>
                <a:xfrm>
                  <a:off x="3048000" y="533400"/>
                  <a:ext cx="861872" cy="860118"/>
                </a:xfrm>
                <a:prstGeom prst="ellipse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  <a:ln w="571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sz="2000" b="1" i="1" smtClean="0">
                            <a:solidFill>
                              <a:sysClr val="windowText" lastClr="000000"/>
                            </a:solidFill>
                            <a:latin typeface="Cambria Math"/>
                          </a:rPr>
                          <m:t>𝑯𝒊𝒈𝒉</m:t>
                        </m:r>
                      </m:oMath>
                    </m:oMathPara>
                  </a14:m>
                  <a:endParaRPr lang="en-US" sz="2000" b="1" dirty="0">
                    <a:solidFill>
                      <a:sysClr val="windowText" lastClr="000000"/>
                    </a:solidFill>
                    <a:latin typeface="Trebuchet MS" panose="020B0603020202020204" pitchFamily="34" charset="0"/>
                  </a:endParaRPr>
                </a:p>
              </p:txBody>
            </p:sp>
          </mc:Choice>
          <mc:Fallback xmlns="">
            <p:sp>
              <p:nvSpPr>
                <p:cNvPr id="5" name="Oval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48000" y="533400"/>
                  <a:ext cx="861872" cy="860118"/>
                </a:xfrm>
                <a:prstGeom prst="ellipse">
                  <a:avLst/>
                </a:prstGeom>
                <a:blipFill rotWithShape="1">
                  <a:blip r:embed="rId3"/>
                  <a:stretch>
                    <a:fillRect l="-2000"/>
                  </a:stretch>
                </a:blipFill>
                <a:ln w="571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Oval 5"/>
                <p:cNvSpPr/>
                <p:nvPr/>
              </p:nvSpPr>
              <p:spPr>
                <a:xfrm>
                  <a:off x="4191000" y="533400"/>
                  <a:ext cx="861872" cy="860118"/>
                </a:xfrm>
                <a:prstGeom prst="ellipse">
                  <a:avLst/>
                </a:prstGeom>
                <a:solidFill>
                  <a:srgbClr val="FFC000"/>
                </a:solidFill>
                <a:ln w="571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sz="2000" b="1" i="1" smtClean="0">
                            <a:solidFill>
                              <a:sysClr val="windowText" lastClr="000000"/>
                            </a:solidFill>
                            <a:latin typeface="Cambria Math"/>
                          </a:rPr>
                          <m:t>𝑴𝒐𝒅</m:t>
                        </m:r>
                        <m:r>
                          <a:rPr lang="en-US" sz="2000" b="1" i="1" smtClean="0">
                            <a:solidFill>
                              <a:sysClr val="windowText" lastClr="000000"/>
                            </a:solidFill>
                            <a:latin typeface="Cambria Math"/>
                          </a:rPr>
                          <m:t>.</m:t>
                        </m:r>
                      </m:oMath>
                    </m:oMathPara>
                  </a14:m>
                  <a:endParaRPr lang="en-US" sz="2000" b="1" dirty="0">
                    <a:solidFill>
                      <a:sysClr val="windowText" lastClr="000000"/>
                    </a:solidFill>
                    <a:latin typeface="Trebuchet MS" panose="020B0603020202020204" pitchFamily="34" charset="0"/>
                  </a:endParaRPr>
                </a:p>
              </p:txBody>
            </p:sp>
          </mc:Choice>
          <mc:Fallback xmlns="">
            <p:sp>
              <p:nvSpPr>
                <p:cNvPr id="6" name="Oval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91000" y="533400"/>
                  <a:ext cx="861872" cy="860118"/>
                </a:xfrm>
                <a:prstGeom prst="ellipse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  <a:ln w="571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Oval 6"/>
                <p:cNvSpPr/>
                <p:nvPr/>
              </p:nvSpPr>
              <p:spPr>
                <a:xfrm>
                  <a:off x="5334000" y="533400"/>
                  <a:ext cx="861872" cy="860118"/>
                </a:xfrm>
                <a:prstGeom prst="ellipse">
                  <a:avLst/>
                </a:prstGeom>
                <a:solidFill>
                  <a:srgbClr val="FFFF99"/>
                </a:solidFill>
                <a:ln w="571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sz="2000" b="1" i="1" smtClean="0">
                            <a:solidFill>
                              <a:sysClr val="windowText" lastClr="000000"/>
                            </a:solidFill>
                            <a:latin typeface="Cambria Math"/>
                          </a:rPr>
                          <m:t>𝑳𝒐𝒘</m:t>
                        </m:r>
                      </m:oMath>
                    </m:oMathPara>
                  </a14:m>
                  <a:endParaRPr lang="en-US" sz="2000" b="1" dirty="0">
                    <a:solidFill>
                      <a:sysClr val="windowText" lastClr="000000"/>
                    </a:solidFill>
                    <a:latin typeface="Trebuchet MS" panose="020B0603020202020204" pitchFamily="34" charset="0"/>
                  </a:endParaRPr>
                </a:p>
              </p:txBody>
            </p:sp>
          </mc:Choice>
          <mc:Fallback xmlns="">
            <p:sp>
              <p:nvSpPr>
                <p:cNvPr id="7" name="Oval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34000" y="533400"/>
                  <a:ext cx="861872" cy="860118"/>
                </a:xfrm>
                <a:prstGeom prst="ellipse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  <a:ln w="571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006174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4049022"/>
              </p:ext>
            </p:extLst>
          </p:nvPr>
        </p:nvGraphicFramePr>
        <p:xfrm>
          <a:off x="1869124" y="381000"/>
          <a:ext cx="5562599" cy="45192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90600"/>
                <a:gridCol w="973281"/>
                <a:gridCol w="1188974"/>
                <a:gridCol w="1204872"/>
                <a:gridCol w="1204872"/>
              </a:tblGrid>
              <a:tr h="208505"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110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Known Sites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62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Present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Absent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09600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Model Prediction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Present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1,992,770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309,213,157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311,205,927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858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Absent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31,472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747,684,746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747,716,218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10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2,024,242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1,056,897,903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1,058,922,145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10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1012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Sensitivity / TPR =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98.4%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1012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Specificity / TNR =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70.7%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8952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Prevalence =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0.0019 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1012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Kvamme Gain (Kg) =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0.701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1012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Accuracy =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70.8%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9976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Positive Prediction Gain (PPG) =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3.350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1012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Negative Prediction Gain (NPG) =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0.022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1012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Detection Prevalence =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0.294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1012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Calibri"/>
                          <a:cs typeface="Times New Roman"/>
                        </a:rPr>
                        <a:t>Mean RMSE of hold-out sample =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Calibri"/>
                          <a:cs typeface="Times New Roman"/>
                        </a:rPr>
                        <a:t>0.181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0051248"/>
              </p:ext>
            </p:extLst>
          </p:nvPr>
        </p:nvGraphicFramePr>
        <p:xfrm>
          <a:off x="1831023" y="5181600"/>
          <a:ext cx="5638800" cy="13032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05449"/>
                <a:gridCol w="793915"/>
                <a:gridCol w="1766834"/>
                <a:gridCol w="972602"/>
              </a:tblGrid>
              <a:tr h="3254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ysClr val="windowText" lastClr="000000"/>
                          </a:solidFill>
                          <a:effectLst/>
                          <a:latin typeface="Trebuchet MS" panose="020B0603020202020204" pitchFamily="34" charset="0"/>
                        </a:rPr>
                        <a:t>Total model area (sq. mi)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ysClr val="windowText" lastClr="000000"/>
                          </a:solidFill>
                          <a:effectLst/>
                          <a:latin typeface="Trebuchet MS" panose="020B0603020202020204" pitchFamily="34" charset="0"/>
                        </a:rPr>
                        <a:t> 45,293 </a:t>
                      </a:r>
                      <a:endParaRPr lang="en-US" sz="1100" b="0" dirty="0">
                        <a:solidFill>
                          <a:sysClr val="windowText" lastClr="000000"/>
                        </a:solidFill>
                        <a:effectLst/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ysClr val="windowText" lastClr="000000"/>
                          </a:solidFill>
                          <a:effectLst/>
                          <a:latin typeface="Trebuchet MS" panose="020B0603020202020204" pitchFamily="34" charset="0"/>
                        </a:rPr>
                        <a:t>Individual models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ysClr val="windowText" lastClr="000000"/>
                          </a:solidFill>
                          <a:effectLst/>
                          <a:latin typeface="Trebuchet MS" panose="020B0603020202020204" pitchFamily="34" charset="0"/>
                        </a:rPr>
                        <a:t> 528 </a:t>
                      </a:r>
                      <a:endParaRPr lang="en-US" sz="1100" b="0" dirty="0">
                        <a:solidFill>
                          <a:sysClr val="windowText" lastClr="000000"/>
                        </a:solidFill>
                        <a:effectLst/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694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ysClr val="windowText" lastClr="000000"/>
                          </a:solidFill>
                          <a:effectLst/>
                          <a:latin typeface="Trebuchet MS" panose="020B0603020202020204" pitchFamily="34" charset="0"/>
                        </a:rPr>
                        <a:t>Total model cells </a:t>
                      </a:r>
                      <a:r>
                        <a:rPr lang="en-US" sz="1100" dirty="0" smtClean="0">
                          <a:solidFill>
                            <a:sysClr val="windowText" lastClr="000000"/>
                          </a:solidFill>
                          <a:effectLst/>
                          <a:latin typeface="Trebuchet MS" panose="020B0603020202020204" pitchFamily="34" charset="0"/>
                        </a:rPr>
                        <a:t>(10 x 10 m)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ysClr val="windowText" lastClr="000000"/>
                          </a:solidFill>
                          <a:effectLst/>
                          <a:latin typeface="Trebuchet MS" panose="020B0603020202020204" pitchFamily="34" charset="0"/>
                        </a:rPr>
                        <a:t> 1 Billion</a:t>
                      </a: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ysClr val="windowText" lastClr="000000"/>
                          </a:solidFill>
                          <a:effectLst/>
                          <a:latin typeface="Trebuchet MS" panose="020B0603020202020204" pitchFamily="34" charset="0"/>
                        </a:rPr>
                        <a:t>Environmental variables</a:t>
                      </a:r>
                      <a:endParaRPr lang="en-US" sz="1100" b="1" dirty="0">
                        <a:solidFill>
                          <a:sysClr val="windowText" lastClr="000000"/>
                        </a:solidFill>
                        <a:effectLst/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ysClr val="windowText" lastClr="000000"/>
                          </a:solidFill>
                          <a:effectLst/>
                          <a:latin typeface="Trebuchet MS" panose="020B0603020202020204" pitchFamily="34" charset="0"/>
                        </a:rPr>
                        <a:t> 93 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54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ysClr val="windowText" lastClr="000000"/>
                          </a:solidFill>
                          <a:effectLst/>
                          <a:latin typeface="Trebuchet MS" panose="020B0603020202020204" pitchFamily="34" charset="0"/>
                        </a:rPr>
                        <a:t>Site-present cells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ysClr val="windowText" lastClr="000000"/>
                          </a:solidFill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100" dirty="0" smtClean="0">
                          <a:solidFill>
                            <a:sysClr val="windowText" lastClr="000000"/>
                          </a:solidFill>
                          <a:effectLst/>
                          <a:latin typeface="Trebuchet MS" panose="020B0603020202020204" pitchFamily="34" charset="0"/>
                        </a:rPr>
                        <a:t>2 Million 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ysClr val="windowText" lastClr="000000"/>
                          </a:solidFill>
                          <a:effectLst/>
                          <a:latin typeface="Trebuchet MS" panose="020B0603020202020204" pitchFamily="34" charset="0"/>
                        </a:rPr>
                        <a:t>Processed </a:t>
                      </a:r>
                      <a:r>
                        <a:rPr lang="en-US" sz="1100" b="1" dirty="0" smtClean="0">
                          <a:solidFill>
                            <a:sysClr val="windowText" lastClr="000000"/>
                          </a:solidFill>
                          <a:effectLst/>
                          <a:latin typeface="Trebuchet MS" panose="020B0603020202020204" pitchFamily="34" charset="0"/>
                        </a:rPr>
                        <a:t>cells</a:t>
                      </a:r>
                      <a:endParaRPr lang="en-US" sz="1100" b="1" dirty="0">
                        <a:solidFill>
                          <a:sysClr val="windowText" lastClr="000000"/>
                        </a:solidFill>
                        <a:effectLst/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ysClr val="windowText" lastClr="000000"/>
                          </a:solidFill>
                          <a:effectLst/>
                          <a:latin typeface="Trebuchet MS" panose="020B0603020202020204" pitchFamily="34" charset="0"/>
                        </a:rPr>
                        <a:t>102</a:t>
                      </a:r>
                      <a:r>
                        <a:rPr lang="en-US" sz="1100" baseline="0" dirty="0" smtClean="0">
                          <a:solidFill>
                            <a:sysClr val="windowText" lastClr="000000"/>
                          </a:solidFill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100" dirty="0" smtClean="0">
                          <a:solidFill>
                            <a:sysClr val="windowText" lastClr="000000"/>
                          </a:solidFill>
                          <a:effectLst/>
                          <a:latin typeface="Trebuchet MS" panose="020B0603020202020204" pitchFamily="34" charset="0"/>
                        </a:rPr>
                        <a:t>Billion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54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ysClr val="windowText" lastClr="000000"/>
                          </a:solidFill>
                          <a:effectLst/>
                          <a:latin typeface="Trebuchet MS" panose="020B0603020202020204" pitchFamily="34" charset="0"/>
                        </a:rPr>
                        <a:t>Archaeological sites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ysClr val="windowText" lastClr="000000"/>
                          </a:solidFill>
                          <a:effectLst/>
                          <a:latin typeface="Trebuchet MS" panose="020B0603020202020204" pitchFamily="34" charset="0"/>
                        </a:rPr>
                        <a:t> 18,226 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solidFill>
                            <a:sysClr val="windowText" lastClr="000000"/>
                          </a:solidFill>
                          <a:effectLst/>
                          <a:latin typeface="Trebuchet MS" panose="020B0603020202020204" pitchFamily="34" charset="0"/>
                        </a:rPr>
                        <a:t>Data</a:t>
                      </a:r>
                      <a:endParaRPr lang="en-US" sz="1100" b="1" dirty="0">
                        <a:solidFill>
                          <a:sysClr val="windowText" lastClr="000000"/>
                        </a:solidFill>
                        <a:effectLst/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ysClr val="windowText" lastClr="000000"/>
                          </a:solidFill>
                          <a:effectLst/>
                          <a:latin typeface="Trebuchet MS" panose="020B0603020202020204" pitchFamily="34" charset="0"/>
                          <a:ea typeface="Calibri"/>
                          <a:cs typeface="Times New Roman"/>
                        </a:rPr>
                        <a:t>~ 12</a:t>
                      </a:r>
                      <a:r>
                        <a:rPr lang="en-US" sz="1100" baseline="0" dirty="0" smtClean="0">
                          <a:solidFill>
                            <a:sysClr val="windowText" lastClr="000000"/>
                          </a:solidFill>
                          <a:effectLst/>
                          <a:latin typeface="Trebuchet MS" panose="020B0603020202020204" pitchFamily="34" charset="0"/>
                          <a:ea typeface="Calibri"/>
                          <a:cs typeface="Times New Roman"/>
                        </a:rPr>
                        <a:t> TB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Trebuchet MS" panose="020B0603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949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atthew_Harris\Dropbox\PA model\R\SiteCV_Model_Compare_Graphics\Model_pred_Fraction_R910US1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01600"/>
            <a:ext cx="8716136" cy="66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3607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Matthew_Harris\Dropbox\PA model\R\SiteCV_Model_Compare_Graphics\Model_sitecell_gbm_probability_R910US1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254" y="3330477"/>
            <a:ext cx="4508346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Matthew_Harris\Dropbox\PA model\R\SiteCV_Model_Compare_Graphics\Model_sitecell_rf_probability_R910US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254" y="3077"/>
            <a:ext cx="4508346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Matthew_Harris\Dropbox\PA model\R\SiteCV_Model_Compare_Graphics\Model_sitecell_mars_probability_R910US1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3077"/>
            <a:ext cx="4508346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Matthew_Harris\Dropbox\PA model\R\SiteCV_Model_Compare_Graphics\Model_sitecell_LR_probability_R910US1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3330477"/>
            <a:ext cx="4508346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05200" y="2501384"/>
            <a:ext cx="67839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rebuchet MS" panose="020B0603020202020204" pitchFamily="34" charset="0"/>
              </a:rPr>
              <a:t>Mars</a:t>
            </a:r>
            <a:endParaRPr lang="en-US" b="1" dirty="0">
              <a:latin typeface="Trebuchet MS" panose="020B0603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583609" y="2501384"/>
            <a:ext cx="46038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rebuchet MS" panose="020B0603020202020204" pitchFamily="34" charset="0"/>
              </a:rPr>
              <a:t>RF</a:t>
            </a:r>
            <a:endParaRPr lang="en-US" b="1" dirty="0">
              <a:latin typeface="Trebuchet MS" panose="020B0603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70547" y="5943600"/>
            <a:ext cx="94769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latin typeface="Trebuchet MS" panose="020B0603020202020204" pitchFamily="34" charset="0"/>
              </a:rPr>
              <a:t>LogReg</a:t>
            </a:r>
            <a:endParaRPr lang="en-US" b="1" dirty="0">
              <a:latin typeface="Trebuchet MS" panose="020B0603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94454" y="5943600"/>
            <a:ext cx="64953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rebuchet MS" panose="020B0603020202020204" pitchFamily="34" charset="0"/>
              </a:rPr>
              <a:t>GBM</a:t>
            </a:r>
            <a:endParaRPr lang="en-US" b="1" dirty="0">
              <a:latin typeface="Trebuchet MS" panose="020B060302020202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57200" y="2232660"/>
            <a:ext cx="407019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57200" y="2362200"/>
            <a:ext cx="407019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973795" y="2903220"/>
            <a:ext cx="407019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73795" y="2933700"/>
            <a:ext cx="407019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34340" y="5707380"/>
            <a:ext cx="407019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34340" y="5806440"/>
            <a:ext cx="407019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048404" y="5775960"/>
            <a:ext cx="407019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048404" y="5974080"/>
            <a:ext cx="407019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871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Matthew_Harris\Dropbox\PA model\R\SiteCV_Model_Compare_Graphics\Model_pred_Fraction_R910RS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01600"/>
            <a:ext cx="8716136" cy="66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95936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Matthew_Harris\Dropbox\PA model\R\SiteCV_Model_Compare_Graphics\Model_sitecell_gbm_probability_R910RS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940" y="3263900"/>
            <a:ext cx="4508346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Matthew_Harris\Dropbox\PA model\R\SiteCV_Model_Compare_Graphics\Model_sitecell_rf_probability_R910RS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940" y="50800"/>
            <a:ext cx="4508346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Matthew_Harris\Dropbox\PA model\R\SiteCV_Model_Compare_Graphics\Model_sitecell_mars_probability_R910RS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08" y="50800"/>
            <a:ext cx="4508346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Matthew_Harris\Dropbox\PA model\R\SiteCV_Model_Compare_Graphics\Model_sitecell_LR_probability_R910RS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08" y="3263900"/>
            <a:ext cx="4508346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505200" y="2501384"/>
            <a:ext cx="67839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rebuchet MS" panose="020B0603020202020204" pitchFamily="34" charset="0"/>
              </a:rPr>
              <a:t>Mars</a:t>
            </a:r>
            <a:endParaRPr lang="en-US" b="1" dirty="0">
              <a:latin typeface="Trebuchet MS" panose="020B0603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583609" y="2501384"/>
            <a:ext cx="46038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rebuchet MS" panose="020B0603020202020204" pitchFamily="34" charset="0"/>
              </a:rPr>
              <a:t>RF</a:t>
            </a:r>
            <a:endParaRPr lang="en-US" b="1" dirty="0">
              <a:latin typeface="Trebuchet MS" panose="020B0603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70547" y="5943600"/>
            <a:ext cx="94769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latin typeface="Trebuchet MS" panose="020B0603020202020204" pitchFamily="34" charset="0"/>
              </a:rPr>
              <a:t>LogReg</a:t>
            </a:r>
            <a:endParaRPr lang="en-US" b="1" dirty="0">
              <a:latin typeface="Trebuchet MS" panose="020B0603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94454" y="5943600"/>
            <a:ext cx="64953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rebuchet MS" panose="020B0603020202020204" pitchFamily="34" charset="0"/>
              </a:rPr>
              <a:t>GBM</a:t>
            </a:r>
            <a:endParaRPr lang="en-US" b="1" dirty="0">
              <a:latin typeface="Trebuchet MS" panose="020B0603020202020204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540058" y="1607820"/>
            <a:ext cx="407019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40058" y="2019300"/>
            <a:ext cx="407019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007090" y="2804160"/>
            <a:ext cx="407019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007090" y="2857500"/>
            <a:ext cx="407019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40058" y="4777740"/>
            <a:ext cx="407019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40058" y="5196840"/>
            <a:ext cx="407019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007090" y="5212080"/>
            <a:ext cx="407019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007090" y="5654040"/>
            <a:ext cx="407019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18736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atthew_Harris\Dropbox\PA model\R\SiteCV_Model_Compare_Graphics\Overall_Model_compare_R91US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64" y="127000"/>
            <a:ext cx="8716136" cy="66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4147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atthew_Harris\Dropbox\PA model\R\SiteCV_Model_Compare_Graphics\Winning_Model_Count_by_Metri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63" y="101600"/>
            <a:ext cx="8716137" cy="66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394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5052171"/>
              </p:ext>
            </p:extLst>
          </p:nvPr>
        </p:nvGraphicFramePr>
        <p:xfrm>
          <a:off x="609600" y="3336145"/>
          <a:ext cx="7939277" cy="111252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827594"/>
                <a:gridCol w="1752917"/>
                <a:gridCol w="1137729"/>
                <a:gridCol w="1651317"/>
                <a:gridCol w="1569720"/>
              </a:tblGrid>
              <a:tr h="370840">
                <a:tc>
                  <a:txBody>
                    <a:bodyPr/>
                    <a:lstStyle/>
                    <a:p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Prediction Err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Fraction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Gain/Balance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KG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All Models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26.8%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65%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0.519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0.59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Winning</a:t>
                      </a:r>
                      <a:r>
                        <a:rPr lang="en-US" baseline="0" dirty="0" smtClean="0"/>
                        <a:t> Models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18.3%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74%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0.737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0.63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3738769"/>
              </p:ext>
            </p:extLst>
          </p:nvPr>
        </p:nvGraphicFramePr>
        <p:xfrm>
          <a:off x="609600" y="5293360"/>
          <a:ext cx="7848600" cy="110744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2057400"/>
                <a:gridCol w="1866900"/>
                <a:gridCol w="1962150"/>
                <a:gridCol w="1962150"/>
              </a:tblGrid>
              <a:tr h="142240">
                <a:tc>
                  <a:txBody>
                    <a:bodyPr/>
                    <a:lstStyle/>
                    <a:p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Prediction Err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Fraction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Gain/Balance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Best Model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3.1%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84.8%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0.963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Worse</a:t>
                      </a:r>
                      <a:r>
                        <a:rPr lang="en-US" baseline="0" dirty="0" smtClean="0"/>
                        <a:t> Model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46%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58.5%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0.268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910933"/>
              </p:ext>
            </p:extLst>
          </p:nvPr>
        </p:nvGraphicFramePr>
        <p:xfrm>
          <a:off x="609600" y="762000"/>
          <a:ext cx="7939277" cy="185420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1827594"/>
                <a:gridCol w="1752917"/>
                <a:gridCol w="1137729"/>
                <a:gridCol w="1651317"/>
                <a:gridCol w="1569720"/>
              </a:tblGrid>
              <a:tr h="370840">
                <a:tc>
                  <a:txBody>
                    <a:bodyPr/>
                    <a:lstStyle/>
                    <a:p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MARS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GBM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RF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LogReg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Pred</a:t>
                      </a:r>
                      <a:r>
                        <a:rPr lang="en-US" baseline="0" dirty="0" smtClean="0"/>
                        <a:t>iction Err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Fraction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Gain/Balance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54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26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>
                        <a:latin typeface="Trebuchet MS" panose="020B0603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09600" y="348734"/>
            <a:ext cx="4560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rebuchet MS" panose="020B0603020202020204" pitchFamily="34" charset="0"/>
              </a:rPr>
              <a:t>Count of “Winning” Models by each Metric</a:t>
            </a:r>
            <a:endParaRPr lang="en-US" dirty="0">
              <a:latin typeface="Trebuchet MS" panose="020B0603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" y="2965305"/>
            <a:ext cx="5330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rebuchet MS" panose="020B0603020202020204" pitchFamily="34" charset="0"/>
              </a:rPr>
              <a:t>Improvement of “Winning” Models by each Metric</a:t>
            </a:r>
            <a:endParaRPr lang="en-US" dirty="0">
              <a:latin typeface="Trebuchet MS" panose="020B0603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600" y="4912360"/>
            <a:ext cx="4580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rebuchet MS" panose="020B0603020202020204" pitchFamily="34" charset="0"/>
              </a:rPr>
              <a:t>Range of “Winning” Models by each Metric</a:t>
            </a:r>
            <a:endParaRPr lang="en-US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224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6168" y="299530"/>
            <a:ext cx="899783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rebuchet MS" panose="020B0603020202020204" pitchFamily="34" charset="0"/>
              </a:rPr>
              <a:t>In these samples, sites are not distributed randomly relative to environment; a pattern exists.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rebuchet MS" panose="020B0603020202020204" pitchFamily="34" charset="0"/>
              </a:rPr>
              <a:t>… therefore, predictive modeling “works”.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rebuchet MS" panose="020B0603020202020204" pitchFamily="34" charset="0"/>
              </a:rPr>
              <a:t>… If bias site sample contains pattern.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 smtClean="0">
              <a:latin typeface="Trebuchet MS" panose="020B06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rebuchet MS" panose="020B0603020202020204" pitchFamily="34" charset="0"/>
              </a:rPr>
              <a:t>Data cleaning and preparation is as important as models.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 smtClean="0">
              <a:latin typeface="Trebuchet MS" panose="020B06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rebuchet MS" panose="020B0603020202020204" pitchFamily="34" charset="0"/>
              </a:rPr>
              <a:t>Iterative learning identifies patterns with various levels of bias and variance.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rebuchet MS" panose="020B0603020202020204" pitchFamily="34" charset="0"/>
              </a:rPr>
              <a:t>It’s critical to know your balance.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 smtClean="0">
              <a:latin typeface="Trebuchet MS" panose="020B06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rebuchet MS" panose="020B0603020202020204" pitchFamily="34" charset="0"/>
              </a:rPr>
              <a:t>Parametrization within CV to find candidate models that work.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 smtClean="0">
              <a:latin typeface="Trebuchet MS" panose="020B06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rebuchet MS" panose="020B0603020202020204" pitchFamily="34" charset="0"/>
              </a:rPr>
              <a:t>R</a:t>
            </a:r>
            <a:r>
              <a:rPr lang="en-US" sz="2000" dirty="0" smtClean="0">
                <a:latin typeface="Trebuchet MS" panose="020B0603020202020204" pitchFamily="34" charset="0"/>
              </a:rPr>
              <a:t>epeated resampling approximates probability distribution of each sample. (Bayesian discussion/rant goes here.)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 smtClean="0">
              <a:latin typeface="Trebuchet MS" panose="020B06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rebuchet MS" panose="020B0603020202020204" pitchFamily="34" charset="0"/>
              </a:rPr>
              <a:t>Learn R (or python), practice #</a:t>
            </a:r>
            <a:r>
              <a:rPr lang="en-US" sz="2000" dirty="0" err="1" smtClean="0">
                <a:latin typeface="Trebuchet MS" panose="020B0603020202020204" pitchFamily="34" charset="0"/>
              </a:rPr>
              <a:t>openscience</a:t>
            </a:r>
            <a:r>
              <a:rPr lang="en-US" sz="2000" dirty="0" smtClean="0">
                <a:latin typeface="Trebuchet MS" panose="020B0603020202020204" pitchFamily="34" charset="0"/>
              </a:rPr>
              <a:t>, use R Studio and server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 smtClean="0">
              <a:latin typeface="Trebuchet MS" panose="020B0603020202020204" pitchFamily="34" charset="0"/>
            </a:endParaRPr>
          </a:p>
          <a:p>
            <a:endParaRPr lang="en-US" sz="2000" u="sng" dirty="0" smtClean="0">
              <a:latin typeface="Trebuchet MS" panose="020B0603020202020204" pitchFamily="34" charset="0"/>
            </a:endParaRPr>
          </a:p>
          <a:p>
            <a:endParaRPr lang="en-US" sz="2000" u="sng" dirty="0">
              <a:latin typeface="Trebuchet MS" panose="020B0603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488465" y="5619750"/>
            <a:ext cx="3418380" cy="1085850"/>
            <a:chOff x="1752600" y="5762625"/>
            <a:chExt cx="2638749" cy="838200"/>
          </a:xfrm>
        </p:grpSpPr>
        <p:pic>
          <p:nvPicPr>
            <p:cNvPr id="6146" name="Picture 2" descr="Matt Harris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2600" y="5762625"/>
              <a:ext cx="838200" cy="838200"/>
            </a:xfrm>
            <a:prstGeom prst="ellipse">
              <a:avLst/>
            </a:prstGeom>
            <a:ln w="25400">
              <a:solidFill>
                <a:schemeClr val="tx1"/>
              </a:solidFill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2692143" y="5953231"/>
              <a:ext cx="1699206" cy="5091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800" b="1" i="1" dirty="0" smtClean="0">
                  <a:latin typeface="Trebuchet MS" panose="020B0603020202020204" pitchFamily="34" charset="0"/>
                </a:rPr>
                <a:t>@</a:t>
              </a:r>
              <a:r>
                <a:rPr lang="en-US" sz="2800" b="1" i="1" dirty="0" err="1" smtClean="0">
                  <a:latin typeface="Trebuchet MS" panose="020B0603020202020204" pitchFamily="34" charset="0"/>
                </a:rPr>
                <a:t>md_harris</a:t>
              </a:r>
              <a:endParaRPr lang="en-US" sz="2800" b="1" i="1" dirty="0">
                <a:latin typeface="Trebuchet MS" panose="020B0603020202020204" pitchFamily="34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1570861" y="5777953"/>
            <a:ext cx="294381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rebuchet MS" panose="020B0603020202020204" pitchFamily="34" charset="0"/>
              </a:rPr>
              <a:t>Thank You!</a:t>
            </a:r>
            <a:endParaRPr lang="en-US" sz="44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949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12775</TotalTime>
  <Words>1249</Words>
  <Application>Microsoft Office PowerPoint</Application>
  <PresentationFormat>On-screen Show (4:3)</PresentationFormat>
  <Paragraphs>424</Paragraphs>
  <Slides>23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Harris, Matthew (Burlington)</dc:creator>
  <cp:lastModifiedBy>Matthew Harris</cp:lastModifiedBy>
  <cp:revision>132</cp:revision>
  <cp:lastPrinted>2015-03-19T19:21:46Z</cp:lastPrinted>
  <dcterms:created xsi:type="dcterms:W3CDTF">2006-08-16T00:00:00Z</dcterms:created>
  <dcterms:modified xsi:type="dcterms:W3CDTF">2015-04-16T14:51:45Z</dcterms:modified>
</cp:coreProperties>
</file>